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2" r:id="rId15"/>
    <p:sldId id="284" r:id="rId16"/>
    <p:sldId id="269" r:id="rId17"/>
    <p:sldId id="283" r:id="rId18"/>
    <p:sldId id="288" r:id="rId19"/>
    <p:sldId id="270" r:id="rId20"/>
    <p:sldId id="271" r:id="rId21"/>
    <p:sldId id="287" r:id="rId22"/>
    <p:sldId id="272" r:id="rId23"/>
    <p:sldId id="273" r:id="rId24"/>
    <p:sldId id="274" r:id="rId25"/>
    <p:sldId id="275" r:id="rId26"/>
    <p:sldId id="276" r:id="rId27"/>
    <p:sldId id="292" r:id="rId28"/>
    <p:sldId id="289" r:id="rId29"/>
    <p:sldId id="277" r:id="rId30"/>
    <p:sldId id="278" r:id="rId31"/>
    <p:sldId id="279" r:id="rId32"/>
    <p:sldId id="281" r:id="rId33"/>
    <p:sldId id="285" r:id="rId34"/>
    <p:sldId id="286" r:id="rId35"/>
    <p:sldId id="290" r:id="rId36"/>
    <p:sldId id="291"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112884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144807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D2A003B-38CB-4F6D-BC0D-7094AAEA3AA3}" type="slidenum">
              <a:rPr lang="es-ES" smtClean="0"/>
              <a:t>‹Nº›</a:t>
            </a:fld>
            <a:endParaRPr lang="es-E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078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1965829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2A003B-38CB-4F6D-BC0D-7094AAEA3AA3}" type="slidenum">
              <a:rPr lang="es-ES" smtClean="0"/>
              <a:t>‹Nº›</a:t>
            </a:fld>
            <a:endParaRPr lang="es-E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293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1880824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379989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88811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325752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63703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214812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354426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139728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202402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322703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9572A90-C779-40E8-BCAB-647B8FA7AD65}" type="datetimeFigureOut">
              <a:rPr lang="es-ES" smtClean="0"/>
              <a:t>14/12/2023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2A003B-38CB-4F6D-BC0D-7094AAEA3AA3}" type="slidenum">
              <a:rPr lang="es-ES" smtClean="0"/>
              <a:t>‹Nº›</a:t>
            </a:fld>
            <a:endParaRPr lang="es-ES" dirty="0"/>
          </a:p>
        </p:txBody>
      </p:sp>
    </p:spTree>
    <p:extLst>
      <p:ext uri="{BB962C8B-B14F-4D97-AF65-F5344CB8AC3E}">
        <p14:creationId xmlns:p14="http://schemas.microsoft.com/office/powerpoint/2010/main" val="227799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572A90-C779-40E8-BCAB-647B8FA7AD65}" type="datetimeFigureOut">
              <a:rPr lang="es-ES" smtClean="0"/>
              <a:t>14/12/2023</a:t>
            </a:fld>
            <a:endParaRPr lang="es-E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D2A003B-38CB-4F6D-BC0D-7094AAEA3AA3}" type="slidenum">
              <a:rPr lang="es-ES" smtClean="0"/>
              <a:t>‹Nº›</a:t>
            </a:fld>
            <a:endParaRPr lang="es-ES" dirty="0"/>
          </a:p>
        </p:txBody>
      </p:sp>
    </p:spTree>
    <p:extLst>
      <p:ext uri="{BB962C8B-B14F-4D97-AF65-F5344CB8AC3E}">
        <p14:creationId xmlns:p14="http://schemas.microsoft.com/office/powerpoint/2010/main" val="3587217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A2771.A88CFA1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143FB6-DCA1-82A3-03BF-C62563CA25E0}"/>
              </a:ext>
            </a:extLst>
          </p:cNvPr>
          <p:cNvSpPr>
            <a:spLocks noGrp="1"/>
          </p:cNvSpPr>
          <p:nvPr>
            <p:ph type="title"/>
          </p:nvPr>
        </p:nvSpPr>
        <p:spPr>
          <a:xfrm>
            <a:off x="659875" y="2485473"/>
            <a:ext cx="10953947" cy="1325563"/>
          </a:xfrm>
        </p:spPr>
        <p:txBody>
          <a:bodyPr>
            <a:normAutofit fontScale="90000"/>
          </a:bodyPr>
          <a:lstStyle/>
          <a:p>
            <a:pPr algn="ctr"/>
            <a:r>
              <a:rPr lang="es-ES" sz="6000" b="1" dirty="0">
                <a:solidFill>
                  <a:srgbClr val="002060"/>
                </a:solidFill>
                <a:effectLst>
                  <a:outerShdw blurRad="38100" dist="38100" dir="2700000" algn="tl">
                    <a:srgbClr val="000000">
                      <a:alpha val="43137"/>
                    </a:srgbClr>
                  </a:outerShdw>
                </a:effectLst>
              </a:rPr>
              <a:t>MEMORIA DE LA  JUNTA  DE GOBIERNO 2023</a:t>
            </a:r>
          </a:p>
        </p:txBody>
      </p:sp>
    </p:spTree>
    <p:extLst>
      <p:ext uri="{BB962C8B-B14F-4D97-AF65-F5344CB8AC3E}">
        <p14:creationId xmlns:p14="http://schemas.microsoft.com/office/powerpoint/2010/main" val="98407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BAC13-5FF6-B05E-160D-2D1600676408}"/>
              </a:ext>
            </a:extLst>
          </p:cNvPr>
          <p:cNvSpPr>
            <a:spLocks noGrp="1"/>
          </p:cNvSpPr>
          <p:nvPr>
            <p:ph type="title"/>
          </p:nvPr>
        </p:nvSpPr>
        <p:spPr/>
        <p:txBody>
          <a:bodyPr/>
          <a:lstStyle/>
          <a:p>
            <a:pPr algn="ctr"/>
            <a:r>
              <a:rPr lang="es-ES" b="1" dirty="0"/>
              <a:t>PUNTOS  TRATADOS  EN  LA  JUNTA DE GOBIERNO</a:t>
            </a:r>
          </a:p>
        </p:txBody>
      </p:sp>
      <p:sp>
        <p:nvSpPr>
          <p:cNvPr id="3" name="Marcador de contenido 2">
            <a:extLst>
              <a:ext uri="{FF2B5EF4-FFF2-40B4-BE49-F238E27FC236}">
                <a16:creationId xmlns:a16="http://schemas.microsoft.com/office/drawing/2014/main" id="{7F40D38C-C9F1-4386-6690-7A1E8022136F}"/>
              </a:ext>
            </a:extLst>
          </p:cNvPr>
          <p:cNvSpPr>
            <a:spLocks noGrp="1"/>
          </p:cNvSpPr>
          <p:nvPr>
            <p:ph idx="1"/>
          </p:nvPr>
        </p:nvSpPr>
        <p:spPr/>
        <p:txBody>
          <a:bodyPr/>
          <a:lstStyle/>
          <a:p>
            <a:pPr marL="0" indent="0">
              <a:buNone/>
            </a:pPr>
            <a:endParaRPr lang="es-ES" dirty="0"/>
          </a:p>
          <a:p>
            <a:pPr algn="just"/>
            <a:r>
              <a:rPr lang="es-ES" dirty="0"/>
              <a:t>Arreglos y compras de maquinaria diversa.</a:t>
            </a:r>
          </a:p>
          <a:p>
            <a:pPr algn="just"/>
            <a:r>
              <a:rPr lang="es-ES" dirty="0"/>
              <a:t>Informaciones varias: Reuniones Concejales, Reuniones empresa de seguridad, Reuniones con las diversas Asociaciones del Polígono Residencial, Reunión Comisión Mixta …</a:t>
            </a:r>
          </a:p>
          <a:p>
            <a:pPr algn="just"/>
            <a:r>
              <a:rPr lang="es-ES" dirty="0"/>
              <a:t>Aprobación contrato empresa de limpieza de los locales de la Entidad.</a:t>
            </a:r>
          </a:p>
          <a:p>
            <a:pPr algn="just"/>
            <a:r>
              <a:rPr lang="es-ES" dirty="0"/>
              <a:t>Información reuniones representantes sindicales trabajadores.</a:t>
            </a:r>
          </a:p>
          <a:p>
            <a:pPr algn="just"/>
            <a:r>
              <a:rPr lang="es-ES" dirty="0"/>
              <a:t>Información asuntos judiciales de la Entidad.</a:t>
            </a:r>
          </a:p>
          <a:p>
            <a:pPr algn="just"/>
            <a:r>
              <a:rPr lang="es-ES" dirty="0"/>
              <a:t>Aprobación Memoria junta de Gobierno 2023.</a:t>
            </a:r>
          </a:p>
          <a:p>
            <a:endParaRPr lang="es-ES" dirty="0"/>
          </a:p>
          <a:p>
            <a:endParaRPr lang="es-ES" dirty="0"/>
          </a:p>
        </p:txBody>
      </p:sp>
    </p:spTree>
    <p:extLst>
      <p:ext uri="{BB962C8B-B14F-4D97-AF65-F5344CB8AC3E}">
        <p14:creationId xmlns:p14="http://schemas.microsoft.com/office/powerpoint/2010/main" val="106470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1F043-59B6-C072-2B01-47475D5E6AA7}"/>
              </a:ext>
            </a:extLst>
          </p:cNvPr>
          <p:cNvSpPr>
            <a:spLocks noGrp="1"/>
          </p:cNvSpPr>
          <p:nvPr>
            <p:ph type="title"/>
          </p:nvPr>
        </p:nvSpPr>
        <p:spPr/>
        <p:txBody>
          <a:bodyPr/>
          <a:lstStyle/>
          <a:p>
            <a:pPr algn="ctr"/>
            <a:r>
              <a:rPr lang="es-ES" b="1" dirty="0"/>
              <a:t>SERVICIO  DE  ADMINISTRACION</a:t>
            </a:r>
          </a:p>
        </p:txBody>
      </p:sp>
      <p:sp>
        <p:nvSpPr>
          <p:cNvPr id="3" name="Marcador de contenido 2">
            <a:extLst>
              <a:ext uri="{FF2B5EF4-FFF2-40B4-BE49-F238E27FC236}">
                <a16:creationId xmlns:a16="http://schemas.microsoft.com/office/drawing/2014/main" id="{C200E8CD-653F-1E60-3410-AAA65E73B0B9}"/>
              </a:ext>
            </a:extLst>
          </p:cNvPr>
          <p:cNvSpPr>
            <a:spLocks noGrp="1"/>
          </p:cNvSpPr>
          <p:nvPr>
            <p:ph idx="1"/>
          </p:nvPr>
        </p:nvSpPr>
        <p:spPr/>
        <p:txBody>
          <a:bodyPr>
            <a:normAutofit lnSpcReduction="10000"/>
          </a:bodyPr>
          <a:lstStyle/>
          <a:p>
            <a:r>
              <a:rPr lang="es-ES" dirty="0"/>
              <a:t>Suministra información y recoge las incidencias diarias de los vecinos/as.</a:t>
            </a:r>
          </a:p>
          <a:p>
            <a:r>
              <a:rPr lang="es-ES" dirty="0"/>
              <a:t>Coordina y programa el resto de los servicios de la Entidad.</a:t>
            </a:r>
          </a:p>
          <a:p>
            <a:r>
              <a:rPr lang="es-ES" dirty="0"/>
              <a:t>Redacta los Presupuestos anuales y el Cierre económico.</a:t>
            </a:r>
          </a:p>
          <a:p>
            <a:r>
              <a:rPr lang="es-ES" dirty="0"/>
              <a:t>Gestiona la morosidad Vía Apremio.</a:t>
            </a:r>
          </a:p>
          <a:p>
            <a:r>
              <a:rPr lang="es-ES" dirty="0"/>
              <a:t>Custodia los libros de actas y de inventario de la Entidad.</a:t>
            </a:r>
          </a:p>
          <a:p>
            <a:r>
              <a:rPr lang="es-ES" dirty="0"/>
              <a:t>Gestiona el abono de las cuotas de participación.</a:t>
            </a:r>
          </a:p>
          <a:p>
            <a:r>
              <a:rPr lang="es-ES" dirty="0"/>
              <a:t>Realiza diversos escritos: Instituciones, Vecinos, Empresas, Autoridades …</a:t>
            </a:r>
          </a:p>
          <a:p>
            <a:r>
              <a:rPr lang="es-ES" dirty="0"/>
              <a:t>Coordina las relaciones con las Asesorías: Laboral. Fiscal. Jurídica.</a:t>
            </a:r>
          </a:p>
          <a:p>
            <a:r>
              <a:rPr lang="es-ES" dirty="0"/>
              <a:t>Solicita presupuestos a empresas sobre: Obras. Maquinaría. Cartelería Papeleras, Uniformes, Seguros…</a:t>
            </a:r>
          </a:p>
        </p:txBody>
      </p:sp>
    </p:spTree>
    <p:extLst>
      <p:ext uri="{BB962C8B-B14F-4D97-AF65-F5344CB8AC3E}">
        <p14:creationId xmlns:p14="http://schemas.microsoft.com/office/powerpoint/2010/main" val="43370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9E54D-582B-EDDE-2315-373C31F97C1F}"/>
              </a:ext>
            </a:extLst>
          </p:cNvPr>
          <p:cNvSpPr>
            <a:spLocks noGrp="1"/>
          </p:cNvSpPr>
          <p:nvPr>
            <p:ph type="title"/>
          </p:nvPr>
        </p:nvSpPr>
        <p:spPr/>
        <p:txBody>
          <a:bodyPr/>
          <a:lstStyle/>
          <a:p>
            <a:pPr algn="ctr"/>
            <a:r>
              <a:rPr lang="es-ES" b="1" dirty="0"/>
              <a:t>SERVICIO  DE  LIMPIEZA  Y  MANTENIMIENTO</a:t>
            </a:r>
          </a:p>
        </p:txBody>
      </p:sp>
      <p:sp>
        <p:nvSpPr>
          <p:cNvPr id="3" name="Marcador de contenido 2">
            <a:extLst>
              <a:ext uri="{FF2B5EF4-FFF2-40B4-BE49-F238E27FC236}">
                <a16:creationId xmlns:a16="http://schemas.microsoft.com/office/drawing/2014/main" id="{695702BE-CA12-F87C-2986-E46054A7E166}"/>
              </a:ext>
            </a:extLst>
          </p:cNvPr>
          <p:cNvSpPr>
            <a:spLocks noGrp="1"/>
          </p:cNvSpPr>
          <p:nvPr>
            <p:ph idx="1"/>
          </p:nvPr>
        </p:nvSpPr>
        <p:spPr/>
        <p:txBody>
          <a:bodyPr/>
          <a:lstStyle/>
          <a:p>
            <a:pPr algn="just"/>
            <a:r>
              <a:rPr lang="es-ES" dirty="0"/>
              <a:t>Realiza la limpieza diaria del Polígono Residencial.</a:t>
            </a:r>
          </a:p>
          <a:p>
            <a:pPr algn="just"/>
            <a:r>
              <a:rPr lang="es-ES" dirty="0"/>
              <a:t>Realiza obras de mantenimiento: Arreglo de aceras, pintura de bancos, colocación de señales, letreros…</a:t>
            </a:r>
          </a:p>
          <a:p>
            <a:pPr algn="just"/>
            <a:r>
              <a:rPr lang="es-ES" dirty="0"/>
              <a:t>Siguen haciendo la recogida de grandes objetos y restos de jardinería.</a:t>
            </a:r>
          </a:p>
          <a:p>
            <a:pPr algn="just"/>
            <a:r>
              <a:rPr lang="es-ES" dirty="0"/>
              <a:t>Se encargan del deterioro de: papeleras, bancos, juegos infantiles…</a:t>
            </a:r>
          </a:p>
          <a:p>
            <a:pPr algn="just"/>
            <a:r>
              <a:rPr lang="es-ES" dirty="0"/>
              <a:t>Realizan el vallado de zonas peligrosas.</a:t>
            </a:r>
          </a:p>
          <a:p>
            <a:pPr algn="just"/>
            <a:r>
              <a:rPr lang="es-ES" dirty="0"/>
              <a:t>Colaboran con la Asociación de  Fiestas.</a:t>
            </a:r>
          </a:p>
          <a:p>
            <a:pPr algn="just"/>
            <a:r>
              <a:rPr lang="es-ES" dirty="0"/>
              <a:t>Se encargan del mantenimiento de sus vehículos y su material.</a:t>
            </a:r>
          </a:p>
        </p:txBody>
      </p:sp>
    </p:spTree>
    <p:extLst>
      <p:ext uri="{BB962C8B-B14F-4D97-AF65-F5344CB8AC3E}">
        <p14:creationId xmlns:p14="http://schemas.microsoft.com/office/powerpoint/2010/main" val="227270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CA93-7D14-7F7E-AEE7-15CFBC2E89A5}"/>
              </a:ext>
            </a:extLst>
          </p:cNvPr>
          <p:cNvSpPr>
            <a:spLocks noGrp="1"/>
          </p:cNvSpPr>
          <p:nvPr>
            <p:ph type="title"/>
          </p:nvPr>
        </p:nvSpPr>
        <p:spPr/>
        <p:txBody>
          <a:bodyPr/>
          <a:lstStyle/>
          <a:p>
            <a:r>
              <a:rPr lang="es-ES" b="1" dirty="0"/>
              <a:t>          SERVICIO DE LIMPIEZA </a:t>
            </a:r>
            <a:br>
              <a:rPr lang="es-ES" b="1" dirty="0"/>
            </a:br>
            <a:r>
              <a:rPr lang="es-ES" b="1" dirty="0"/>
              <a:t>             Y MANTENIMIENTO</a:t>
            </a:r>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838200" y="1835052"/>
            <a:ext cx="3274874" cy="4351338"/>
          </a:xfrm>
        </p:spPr>
      </p:pic>
      <p:pic>
        <p:nvPicPr>
          <p:cNvPr id="5" name="Imagen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47687" y="1865242"/>
            <a:ext cx="2440063" cy="4340001"/>
          </a:xfrm>
          <a:prstGeom prst="rect">
            <a:avLst/>
          </a:prstGeom>
        </p:spPr>
      </p:pic>
      <p:pic>
        <p:nvPicPr>
          <p:cNvPr id="6" name="Imagen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87457" y="1846388"/>
            <a:ext cx="3266343" cy="4340001"/>
          </a:xfrm>
          <a:prstGeom prst="rect">
            <a:avLst/>
          </a:prstGeom>
        </p:spPr>
      </p:pic>
    </p:spTree>
    <p:extLst>
      <p:ext uri="{BB962C8B-B14F-4D97-AF65-F5344CB8AC3E}">
        <p14:creationId xmlns:p14="http://schemas.microsoft.com/office/powerpoint/2010/main" val="386385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SERVICIO DE LIMPIEZA </a:t>
            </a:r>
            <a:br>
              <a:rPr lang="es-ES" b="1" dirty="0"/>
            </a:br>
            <a:r>
              <a:rPr lang="es-ES" b="1" dirty="0"/>
              <a:t>        Y MANTENIMIENTO</a:t>
            </a:r>
          </a:p>
        </p:txBody>
      </p:sp>
      <p:pic>
        <p:nvPicPr>
          <p:cNvPr id="3" name="Imagen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13842" y="1959727"/>
            <a:ext cx="2430638" cy="4323237"/>
          </a:xfrm>
          <a:prstGeom prst="rect">
            <a:avLst/>
          </a:prstGeom>
        </p:spPr>
      </p:pic>
      <p:pic>
        <p:nvPicPr>
          <p:cNvPr id="4" name="Imagen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94400" y="1959727"/>
            <a:ext cx="3253156" cy="4322481"/>
          </a:xfrm>
          <a:prstGeom prst="rect">
            <a:avLst/>
          </a:prstGeom>
        </p:spPr>
      </p:pic>
      <p:pic>
        <p:nvPicPr>
          <p:cNvPr id="5" name="Imagen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97476" y="1947202"/>
            <a:ext cx="3262583" cy="4335006"/>
          </a:xfrm>
          <a:prstGeom prst="rect">
            <a:avLst/>
          </a:prstGeom>
        </p:spPr>
      </p:pic>
    </p:spTree>
    <p:extLst>
      <p:ext uri="{BB962C8B-B14F-4D97-AF65-F5344CB8AC3E}">
        <p14:creationId xmlns:p14="http://schemas.microsoft.com/office/powerpoint/2010/main" val="336979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1" y="440539"/>
            <a:ext cx="10515600" cy="1325563"/>
          </a:xfrm>
        </p:spPr>
        <p:txBody>
          <a:bodyPr/>
          <a:lstStyle/>
          <a:p>
            <a:pPr algn="ctr"/>
            <a:r>
              <a:rPr lang="es-ES" b="1" dirty="0"/>
              <a:t>SERVICIO DE LIMPIEZA</a:t>
            </a:r>
            <a:br>
              <a:rPr lang="es-ES" b="1" dirty="0"/>
            </a:br>
            <a:r>
              <a:rPr lang="es-ES" b="1" dirty="0"/>
              <a:t> Y MANTENIMIENTO</a:t>
            </a:r>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838201" y="2121031"/>
            <a:ext cx="2992458" cy="3989944"/>
          </a:xfrm>
        </p:spPr>
      </p:pic>
      <p:pic>
        <p:nvPicPr>
          <p:cNvPr id="5" name="Imagen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93062" y="2116449"/>
            <a:ext cx="2995894" cy="3994526"/>
          </a:xfrm>
          <a:prstGeom prst="rect">
            <a:avLst/>
          </a:prstGeom>
        </p:spPr>
      </p:pic>
      <p:pic>
        <p:nvPicPr>
          <p:cNvPr id="6" name="Imagen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51533" y="2121031"/>
            <a:ext cx="2992458" cy="3989944"/>
          </a:xfrm>
          <a:prstGeom prst="rect">
            <a:avLst/>
          </a:prstGeom>
        </p:spPr>
      </p:pic>
    </p:spTree>
    <p:extLst>
      <p:ext uri="{BB962C8B-B14F-4D97-AF65-F5344CB8AC3E}">
        <p14:creationId xmlns:p14="http://schemas.microsoft.com/office/powerpoint/2010/main" val="396624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48285-CFE0-C279-2B4B-9B9E1B5569D2}"/>
              </a:ext>
            </a:extLst>
          </p:cNvPr>
          <p:cNvSpPr>
            <a:spLocks noGrp="1"/>
          </p:cNvSpPr>
          <p:nvPr>
            <p:ph type="title"/>
          </p:nvPr>
        </p:nvSpPr>
        <p:spPr/>
        <p:txBody>
          <a:bodyPr/>
          <a:lstStyle/>
          <a:p>
            <a:pPr algn="ctr"/>
            <a:r>
              <a:rPr lang="es-ES" b="1" dirty="0"/>
              <a:t>SERVICIO DE JARDINERÍA</a:t>
            </a:r>
          </a:p>
        </p:txBody>
      </p:sp>
      <p:sp>
        <p:nvSpPr>
          <p:cNvPr id="3" name="Marcador de contenido 2">
            <a:extLst>
              <a:ext uri="{FF2B5EF4-FFF2-40B4-BE49-F238E27FC236}">
                <a16:creationId xmlns:a16="http://schemas.microsoft.com/office/drawing/2014/main" id="{74383CEF-94C9-14D2-FB99-E7CC13532405}"/>
              </a:ext>
            </a:extLst>
          </p:cNvPr>
          <p:cNvSpPr>
            <a:spLocks noGrp="1"/>
          </p:cNvSpPr>
          <p:nvPr>
            <p:ph idx="1"/>
          </p:nvPr>
        </p:nvSpPr>
        <p:spPr/>
        <p:txBody>
          <a:bodyPr/>
          <a:lstStyle/>
          <a:p>
            <a:pPr algn="just"/>
            <a:r>
              <a:rPr lang="es-ES" dirty="0"/>
              <a:t>Se encarga de todo lo relacionado con el mantenimiento y mejora de las zonas verdes del Polígono Residencial.</a:t>
            </a:r>
          </a:p>
          <a:p>
            <a:pPr algn="just"/>
            <a:r>
              <a:rPr lang="es-ES" dirty="0"/>
              <a:t>Realizan trabajos de: recorte de setos, poda de arbolado, retirada de arboles secos…</a:t>
            </a:r>
          </a:p>
          <a:p>
            <a:pPr algn="just"/>
            <a:r>
              <a:rPr lang="es-ES" dirty="0"/>
              <a:t>Realizan trabajos de: abono, recorte de césped, tratamiento con herbicida, etc.</a:t>
            </a:r>
          </a:p>
          <a:p>
            <a:pPr algn="just"/>
            <a:r>
              <a:rPr lang="es-ES" dirty="0"/>
              <a:t>Realizan plantaciones de: Sustitución de setos, plantas de temporada, y de diverso arbolado …</a:t>
            </a:r>
          </a:p>
          <a:p>
            <a:pPr algn="just"/>
            <a:r>
              <a:rPr lang="es-ES" dirty="0"/>
              <a:t>Se encargan del mantenimiento de sus vehículos y herramientas.</a:t>
            </a:r>
          </a:p>
        </p:txBody>
      </p:sp>
    </p:spTree>
    <p:extLst>
      <p:ext uri="{BB962C8B-B14F-4D97-AF65-F5344CB8AC3E}">
        <p14:creationId xmlns:p14="http://schemas.microsoft.com/office/powerpoint/2010/main" val="3245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SERVICIO DE JARDINERÍA</a:t>
            </a:r>
            <a:endParaRPr lang="es-ES" dirty="0"/>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838200" y="1690688"/>
            <a:ext cx="6016314" cy="2707341"/>
          </a:xfrm>
        </p:spPr>
      </p:pic>
      <p:pic>
        <p:nvPicPr>
          <p:cNvPr id="5" name="Imagen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25732" y="1972382"/>
            <a:ext cx="1937641" cy="4305869"/>
          </a:xfrm>
          <a:prstGeom prst="rect">
            <a:avLst/>
          </a:prstGeom>
        </p:spPr>
      </p:pic>
      <p:pic>
        <p:nvPicPr>
          <p:cNvPr id="6" name="Imagen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72093" y="3941538"/>
            <a:ext cx="5789103" cy="2605096"/>
          </a:xfrm>
          <a:prstGeom prst="rect">
            <a:avLst/>
          </a:prstGeom>
        </p:spPr>
      </p:pic>
    </p:spTree>
    <p:extLst>
      <p:ext uri="{BB962C8B-B14F-4D97-AF65-F5344CB8AC3E}">
        <p14:creationId xmlns:p14="http://schemas.microsoft.com/office/powerpoint/2010/main" val="187256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8B6E0-18B0-270C-B27D-7904A0080BBC}"/>
              </a:ext>
            </a:extLst>
          </p:cNvPr>
          <p:cNvSpPr>
            <a:spLocks noGrp="1"/>
          </p:cNvSpPr>
          <p:nvPr>
            <p:ph type="title"/>
          </p:nvPr>
        </p:nvSpPr>
        <p:spPr/>
        <p:txBody>
          <a:bodyPr/>
          <a:lstStyle/>
          <a:p>
            <a:pPr algn="ctr"/>
            <a:r>
              <a:rPr lang="es-ES" b="1" dirty="0"/>
              <a:t>SERVICIO DE JARDINERÍA</a:t>
            </a:r>
          </a:p>
        </p:txBody>
      </p:sp>
      <p:pic>
        <p:nvPicPr>
          <p:cNvPr id="5" name="Marcador de contenido 4">
            <a:extLst>
              <a:ext uri="{FF2B5EF4-FFF2-40B4-BE49-F238E27FC236}">
                <a16:creationId xmlns:a16="http://schemas.microsoft.com/office/drawing/2014/main" id="{4B79CCA1-4376-3264-EF62-2C75E8671398}"/>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993422" y="1771650"/>
            <a:ext cx="3826934" cy="4462240"/>
          </a:xfrm>
        </p:spPr>
      </p:pic>
      <p:pic>
        <p:nvPicPr>
          <p:cNvPr id="7" name="Imagen 6">
            <a:extLst>
              <a:ext uri="{FF2B5EF4-FFF2-40B4-BE49-F238E27FC236}">
                <a16:creationId xmlns:a16="http://schemas.microsoft.com/office/drawing/2014/main" id="{61986EBF-D1E3-9C81-61BB-9C38C4C4F2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75022" y="1771650"/>
            <a:ext cx="4492978" cy="4462240"/>
          </a:xfrm>
          <a:prstGeom prst="rect">
            <a:avLst/>
          </a:prstGeom>
        </p:spPr>
      </p:pic>
    </p:spTree>
    <p:extLst>
      <p:ext uri="{BB962C8B-B14F-4D97-AF65-F5344CB8AC3E}">
        <p14:creationId xmlns:p14="http://schemas.microsoft.com/office/powerpoint/2010/main" val="308750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02618-6870-B5CF-7997-0C75EFAF4D09}"/>
              </a:ext>
            </a:extLst>
          </p:cNvPr>
          <p:cNvSpPr>
            <a:spLocks noGrp="1"/>
          </p:cNvSpPr>
          <p:nvPr>
            <p:ph type="title"/>
          </p:nvPr>
        </p:nvSpPr>
        <p:spPr/>
        <p:txBody>
          <a:bodyPr/>
          <a:lstStyle/>
          <a:p>
            <a:r>
              <a:rPr lang="es-ES" b="1" dirty="0"/>
              <a:t>          SERVICIO DE JARDINERÍA</a:t>
            </a:r>
          </a:p>
        </p:txBody>
      </p:sp>
      <p:sp>
        <p:nvSpPr>
          <p:cNvPr id="3" name="Marcador de contenido 2">
            <a:extLst>
              <a:ext uri="{FF2B5EF4-FFF2-40B4-BE49-F238E27FC236}">
                <a16:creationId xmlns:a16="http://schemas.microsoft.com/office/drawing/2014/main" id="{77F25A64-7592-7D2C-CA57-7B5C14628E60}"/>
              </a:ext>
            </a:extLst>
          </p:cNvPr>
          <p:cNvSpPr>
            <a:spLocks noGrp="1"/>
          </p:cNvSpPr>
          <p:nvPr>
            <p:ph idx="1"/>
          </p:nvPr>
        </p:nvSpPr>
        <p:spPr/>
        <p:txBody>
          <a:bodyPr/>
          <a:lstStyle/>
          <a:p>
            <a:pPr algn="just"/>
            <a:r>
              <a:rPr lang="es-ES" dirty="0"/>
              <a:t>Realizan tratamientos ecológicos de larvicidas, contra: moscas, mosquito común, mosquito tigre, etc. A pesar de estas actuaciones, seguimos demandando del Ayuntamiento que nos incluya en las campañas de fumigación y desinsectación contra las diversas plagas: insectos, garrapatas, etc.</a:t>
            </a:r>
          </a:p>
          <a:p>
            <a:pPr algn="just"/>
            <a:r>
              <a:rPr lang="es-ES" dirty="0"/>
              <a:t>Mantenemos varias reuniones con parques y jardines del Ayuntamiento, fruto de las mismas conseguimos flores y plantas de temporada, pintura para bancos…</a:t>
            </a:r>
          </a:p>
          <a:p>
            <a:pPr algn="just"/>
            <a:r>
              <a:rPr lang="es-ES" dirty="0"/>
              <a:t> De nuevo nos han comunicado que el Ayuntamiento pasará a hacerse cargo del Parque de Exploradores el uno de Enero de 2024.</a:t>
            </a:r>
          </a:p>
        </p:txBody>
      </p:sp>
    </p:spTree>
    <p:extLst>
      <p:ext uri="{BB962C8B-B14F-4D97-AF65-F5344CB8AC3E}">
        <p14:creationId xmlns:p14="http://schemas.microsoft.com/office/powerpoint/2010/main" val="129244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6FF3F-77ED-7459-1D19-943E168820AB}"/>
              </a:ext>
            </a:extLst>
          </p:cNvPr>
          <p:cNvSpPr>
            <a:spLocks noGrp="1"/>
          </p:cNvSpPr>
          <p:nvPr>
            <p:ph type="title"/>
          </p:nvPr>
        </p:nvSpPr>
        <p:spPr>
          <a:xfrm>
            <a:off x="2592925" y="624110"/>
            <a:ext cx="8898349" cy="1280890"/>
          </a:xfrm>
        </p:spPr>
        <p:txBody>
          <a:bodyPr/>
          <a:lstStyle/>
          <a:p>
            <a:pPr algn="ctr"/>
            <a:r>
              <a:rPr lang="es-ES" b="1" dirty="0"/>
              <a:t>CARTA JUNTA DE GOBIERNO</a:t>
            </a:r>
          </a:p>
        </p:txBody>
      </p:sp>
      <p:sp>
        <p:nvSpPr>
          <p:cNvPr id="6" name="Marcador de contenido 5">
            <a:extLst>
              <a:ext uri="{FF2B5EF4-FFF2-40B4-BE49-F238E27FC236}">
                <a16:creationId xmlns:a16="http://schemas.microsoft.com/office/drawing/2014/main" id="{8F8747C7-B853-3CD8-6422-087A32C1A28E}"/>
              </a:ext>
            </a:extLst>
          </p:cNvPr>
          <p:cNvSpPr>
            <a:spLocks noGrp="1"/>
          </p:cNvSpPr>
          <p:nvPr>
            <p:ph idx="1"/>
          </p:nvPr>
        </p:nvSpPr>
        <p:spPr/>
        <p:txBody>
          <a:bodyPr>
            <a:normAutofit fontScale="77500" lnSpcReduction="20000"/>
          </a:bodyPr>
          <a:lstStyle/>
          <a:p>
            <a:pPr algn="just"/>
            <a:r>
              <a:rPr lang="es-ES" dirty="0"/>
              <a:t>Estimadas/os vecinas/os</a:t>
            </a:r>
          </a:p>
          <a:p>
            <a:pPr algn="just"/>
            <a:r>
              <a:rPr lang="es-ES" dirty="0"/>
              <a:t>Como miembros de la Junta de Gobierno, nos dirigimos a ustedes para informarles sobre la gestión de la Entidad, hechos acaecidos y logros alcanzados durante el año 2023.</a:t>
            </a:r>
          </a:p>
          <a:p>
            <a:pPr algn="just"/>
            <a:r>
              <a:rPr lang="es-ES" dirty="0"/>
              <a:t>Este año 2023 ha sido un año que podríamos calificar de satisfactorio en cuanto a resultados obtenidos de nuestras gestiones, quizás fruto de nuestra mayor experiencia, como irán viendo en el desarrollo de esta Memoria.</a:t>
            </a:r>
          </a:p>
          <a:p>
            <a:pPr algn="just"/>
            <a:r>
              <a:rPr lang="es-ES" dirty="0"/>
              <a:t>Ha sido un año lleno de retos motivadores, de ilusiones, de trabajo sin otro objetivo que mejorar el Polígono Residencial. Esta es una de las razones principales por las que nos gustaría dejar consolidado un modelo de Entidad de cara al futuro, de mayor agilidad, sencillez, cercanía,…</a:t>
            </a:r>
          </a:p>
          <a:p>
            <a:pPr algn="just"/>
            <a:r>
              <a:rPr lang="es-ES" dirty="0"/>
              <a:t>No quisiéramos despedirnos sin lanzar un claro mensaje respecto a nuestra intención de seguir trabajando por todos vosotros. Igualmente nos gustaría expresar nuestro agradecimiento a todas y cada una de las personas que trabajan en y para la Entidad, pues sin  su compromiso y su implicación estos resultados no habrían sido posibles.</a:t>
            </a:r>
          </a:p>
          <a:p>
            <a:pPr algn="just"/>
            <a:r>
              <a:rPr lang="es-ES" dirty="0"/>
              <a:t>Finalmente, quisiera expresar nuestro agradecimiento, en nombre de los miembros que quedamos en esta Junta, a los miembros salientes por cumplimiento de mandato, especialmente a: Carlos Aparicio, Juan A. Zaplana, Juan P. Torralba. Gracias.</a:t>
            </a:r>
          </a:p>
        </p:txBody>
      </p:sp>
    </p:spTree>
    <p:extLst>
      <p:ext uri="{BB962C8B-B14F-4D97-AF65-F5344CB8AC3E}">
        <p14:creationId xmlns:p14="http://schemas.microsoft.com/office/powerpoint/2010/main" val="2865855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863E8-1AA3-4239-22CA-2B4BA08D614D}"/>
              </a:ext>
            </a:extLst>
          </p:cNvPr>
          <p:cNvSpPr>
            <a:spLocks noGrp="1"/>
          </p:cNvSpPr>
          <p:nvPr>
            <p:ph type="title"/>
          </p:nvPr>
        </p:nvSpPr>
        <p:spPr/>
        <p:txBody>
          <a:bodyPr/>
          <a:lstStyle/>
          <a:p>
            <a:r>
              <a:rPr lang="es-ES" b="1" dirty="0"/>
              <a:t>    SERVICIO DE JARDINERÍA</a:t>
            </a:r>
            <a:endParaRPr lang="es-ES" dirty="0"/>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516930" y="1690688"/>
            <a:ext cx="3263503" cy="4351338"/>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44239" y="1690688"/>
            <a:ext cx="3246748" cy="4328997"/>
          </a:xfrm>
          <a:prstGeom prst="rect">
            <a:avLst/>
          </a:prstGeom>
        </p:spPr>
      </p:pic>
    </p:spTree>
    <p:extLst>
      <p:ext uri="{BB962C8B-B14F-4D97-AF65-F5344CB8AC3E}">
        <p14:creationId xmlns:p14="http://schemas.microsoft.com/office/powerpoint/2010/main" val="102398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2100A-D352-3A25-BE9B-C3F51E9E8BE6}"/>
              </a:ext>
            </a:extLst>
          </p:cNvPr>
          <p:cNvSpPr>
            <a:spLocks noGrp="1"/>
          </p:cNvSpPr>
          <p:nvPr>
            <p:ph type="title"/>
          </p:nvPr>
        </p:nvSpPr>
        <p:spPr/>
        <p:txBody>
          <a:bodyPr/>
          <a:lstStyle/>
          <a:p>
            <a:pPr algn="ctr"/>
            <a:r>
              <a:rPr lang="es-ES" b="1" dirty="0"/>
              <a:t>SERVICIO DE JARDINERÍA</a:t>
            </a:r>
          </a:p>
        </p:txBody>
      </p:sp>
      <p:pic>
        <p:nvPicPr>
          <p:cNvPr id="5" name="Marcador de contenido 4">
            <a:extLst>
              <a:ext uri="{FF2B5EF4-FFF2-40B4-BE49-F238E27FC236}">
                <a16:creationId xmlns:a16="http://schemas.microsoft.com/office/drawing/2014/main" id="{302BCE5C-FD9A-54FE-B2C8-147D61C244D0}"/>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712090" y="1430867"/>
            <a:ext cx="3476087" cy="4803023"/>
          </a:xfrm>
        </p:spPr>
      </p:pic>
      <p:pic>
        <p:nvPicPr>
          <p:cNvPr id="7" name="Imagen 6">
            <a:extLst>
              <a:ext uri="{FF2B5EF4-FFF2-40B4-BE49-F238E27FC236}">
                <a16:creationId xmlns:a16="http://schemas.microsoft.com/office/drawing/2014/main" id="{3BB050A7-25BD-C633-87D2-DCF016043A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49422" y="1430867"/>
            <a:ext cx="3589867" cy="4803023"/>
          </a:xfrm>
          <a:prstGeom prst="rect">
            <a:avLst/>
          </a:prstGeom>
        </p:spPr>
      </p:pic>
      <p:pic>
        <p:nvPicPr>
          <p:cNvPr id="9" name="Imagen 8">
            <a:extLst>
              <a:ext uri="{FF2B5EF4-FFF2-40B4-BE49-F238E27FC236}">
                <a16:creationId xmlns:a16="http://schemas.microsoft.com/office/drawing/2014/main" id="{A1B33DCF-111A-90B9-544A-43851AD4A6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32798" y="1430867"/>
            <a:ext cx="3589867" cy="4803023"/>
          </a:xfrm>
          <a:prstGeom prst="rect">
            <a:avLst/>
          </a:prstGeom>
        </p:spPr>
      </p:pic>
    </p:spTree>
    <p:extLst>
      <p:ext uri="{BB962C8B-B14F-4D97-AF65-F5344CB8AC3E}">
        <p14:creationId xmlns:p14="http://schemas.microsoft.com/office/powerpoint/2010/main" val="180614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689C9-7294-54A3-0FA9-22E89D5879D9}"/>
              </a:ext>
            </a:extLst>
          </p:cNvPr>
          <p:cNvSpPr>
            <a:spLocks noGrp="1"/>
          </p:cNvSpPr>
          <p:nvPr>
            <p:ph type="title"/>
          </p:nvPr>
        </p:nvSpPr>
        <p:spPr/>
        <p:txBody>
          <a:bodyPr/>
          <a:lstStyle/>
          <a:p>
            <a:pPr algn="ctr"/>
            <a:r>
              <a:rPr lang="es-ES" b="1" dirty="0"/>
              <a:t>SERVICIO DE VIGILANCIA</a:t>
            </a:r>
          </a:p>
        </p:txBody>
      </p:sp>
      <p:sp>
        <p:nvSpPr>
          <p:cNvPr id="3" name="Marcador de contenido 2">
            <a:extLst>
              <a:ext uri="{FF2B5EF4-FFF2-40B4-BE49-F238E27FC236}">
                <a16:creationId xmlns:a16="http://schemas.microsoft.com/office/drawing/2014/main" id="{7C5E314C-67EF-D9F3-D1A5-BAFC2E83C6DE}"/>
              </a:ext>
            </a:extLst>
          </p:cNvPr>
          <p:cNvSpPr>
            <a:spLocks noGrp="1"/>
          </p:cNvSpPr>
          <p:nvPr>
            <p:ph idx="1"/>
          </p:nvPr>
        </p:nvSpPr>
        <p:spPr/>
        <p:txBody>
          <a:bodyPr>
            <a:normAutofit lnSpcReduction="10000"/>
          </a:bodyPr>
          <a:lstStyle/>
          <a:p>
            <a:pPr algn="just"/>
            <a:r>
              <a:rPr lang="es-ES" dirty="0"/>
              <a:t>Con este servicio los vecinos del Polígono Residencial nos sentimos más seguros y protegidos en nuestras viviendas y en el Residencial.</a:t>
            </a:r>
          </a:p>
          <a:p>
            <a:pPr algn="just"/>
            <a:r>
              <a:rPr lang="es-ES" dirty="0"/>
              <a:t>Siendo conscientes de que siempre esperamos más del mismo. Pasamos a enumerar algunas de sus múltiples actuaciones:</a:t>
            </a:r>
          </a:p>
          <a:p>
            <a:pPr lvl="1" algn="just"/>
            <a:r>
              <a:rPr lang="es-ES" dirty="0"/>
              <a:t>Apertura y cierre de las puertas y barreras del parque.</a:t>
            </a:r>
          </a:p>
          <a:p>
            <a:pPr lvl="1" algn="just"/>
            <a:r>
              <a:rPr lang="es-ES" dirty="0"/>
              <a:t>Prevención de algunos hurtos, delitos, lesiones, riñas y agresiones…</a:t>
            </a:r>
          </a:p>
          <a:p>
            <a:pPr lvl="1" algn="just"/>
            <a:r>
              <a:rPr lang="es-ES" dirty="0"/>
              <a:t>Desalojos de personas, no residentes, del Polígono Residencial.</a:t>
            </a:r>
          </a:p>
          <a:p>
            <a:pPr lvl="1" algn="just"/>
            <a:r>
              <a:rPr lang="es-ES" dirty="0"/>
              <a:t>Seguimiento de personas o vehículos extraños hasta que abandonan el Residencial.</a:t>
            </a:r>
          </a:p>
          <a:p>
            <a:pPr lvl="1" algn="just"/>
            <a:r>
              <a:rPr lang="es-ES" dirty="0"/>
              <a:t>Asistencia en accidentes de tráfico en el Residencial.</a:t>
            </a:r>
          </a:p>
          <a:p>
            <a:pPr lvl="1" algn="just"/>
            <a:r>
              <a:rPr lang="es-ES" dirty="0"/>
              <a:t>Colaboración con las FFCCSS en lo que acontece en el Residencial.</a:t>
            </a:r>
          </a:p>
        </p:txBody>
      </p:sp>
    </p:spTree>
    <p:extLst>
      <p:ext uri="{BB962C8B-B14F-4D97-AF65-F5344CB8AC3E}">
        <p14:creationId xmlns:p14="http://schemas.microsoft.com/office/powerpoint/2010/main" val="310386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882F3-03D5-1B47-D567-B04D648AF8A8}"/>
              </a:ext>
            </a:extLst>
          </p:cNvPr>
          <p:cNvSpPr>
            <a:spLocks noGrp="1"/>
          </p:cNvSpPr>
          <p:nvPr>
            <p:ph type="title"/>
          </p:nvPr>
        </p:nvSpPr>
        <p:spPr/>
        <p:txBody>
          <a:bodyPr/>
          <a:lstStyle/>
          <a:p>
            <a:pPr algn="ctr"/>
            <a:r>
              <a:rPr lang="es-ES" b="1" dirty="0"/>
              <a:t>SERVICIO DE VIGILANCIA</a:t>
            </a:r>
          </a:p>
        </p:txBody>
      </p:sp>
      <p:sp>
        <p:nvSpPr>
          <p:cNvPr id="3" name="Marcador de contenido 2">
            <a:extLst>
              <a:ext uri="{FF2B5EF4-FFF2-40B4-BE49-F238E27FC236}">
                <a16:creationId xmlns:a16="http://schemas.microsoft.com/office/drawing/2014/main" id="{DAB583A2-FE2E-8783-AA0E-60C610303A52}"/>
              </a:ext>
            </a:extLst>
          </p:cNvPr>
          <p:cNvSpPr>
            <a:spLocks noGrp="1"/>
          </p:cNvSpPr>
          <p:nvPr>
            <p:ph idx="1"/>
          </p:nvPr>
        </p:nvSpPr>
        <p:spPr/>
        <p:txBody>
          <a:bodyPr/>
          <a:lstStyle/>
          <a:p>
            <a:pPr lvl="1"/>
            <a:r>
              <a:rPr lang="es-ES" dirty="0"/>
              <a:t>Asistencia a vecinos en diversas dificultades, acompañamiento ambulancias, ayuda en la puesta en marcha de coches sin batería, perdida de objetos, etc.</a:t>
            </a:r>
          </a:p>
          <a:p>
            <a:pPr lvl="1"/>
            <a:r>
              <a:rPr lang="es-ES" dirty="0"/>
              <a:t>Colaboración en las fiestas y demás eventos que se realizan en el Polígono Residencial.</a:t>
            </a:r>
          </a:p>
          <a:p>
            <a:pPr lvl="1"/>
            <a:r>
              <a:rPr lang="es-ES" dirty="0"/>
              <a:t>Atienden avisos por: molestias en viviendas y en las calles, por saltar una alarma, por animales sueltos o perdidos, etc.</a:t>
            </a:r>
          </a:p>
        </p:txBody>
      </p:sp>
    </p:spTree>
    <p:extLst>
      <p:ext uri="{BB962C8B-B14F-4D97-AF65-F5344CB8AC3E}">
        <p14:creationId xmlns:p14="http://schemas.microsoft.com/office/powerpoint/2010/main" val="117275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46D1-06C8-6263-651B-A5BA24F12D02}"/>
              </a:ext>
            </a:extLst>
          </p:cNvPr>
          <p:cNvSpPr>
            <a:spLocks noGrp="1"/>
          </p:cNvSpPr>
          <p:nvPr>
            <p:ph type="title"/>
          </p:nvPr>
        </p:nvSpPr>
        <p:spPr/>
        <p:txBody>
          <a:bodyPr/>
          <a:lstStyle/>
          <a:p>
            <a:pPr algn="ctr"/>
            <a:r>
              <a:rPr lang="es-ES" b="1"/>
              <a:t>INCIDENCIAS SERVICIO DE VIGILANCIA 2023</a:t>
            </a:r>
            <a:endParaRPr lang="es-ES" b="1" dirty="0"/>
          </a:p>
        </p:txBody>
      </p:sp>
      <p:sp>
        <p:nvSpPr>
          <p:cNvPr id="3" name="Marcador de contenido 2">
            <a:extLst>
              <a:ext uri="{FF2B5EF4-FFF2-40B4-BE49-F238E27FC236}">
                <a16:creationId xmlns:a16="http://schemas.microsoft.com/office/drawing/2014/main" id="{D0568470-AE48-0427-0764-8B69881F8A6F}"/>
              </a:ext>
            </a:extLst>
          </p:cNvPr>
          <p:cNvSpPr>
            <a:spLocks noGrp="1"/>
          </p:cNvSpPr>
          <p:nvPr>
            <p:ph idx="1"/>
          </p:nvPr>
        </p:nvSpPr>
        <p:spPr/>
        <p:txBody>
          <a:bodyPr/>
          <a:lstStyle/>
          <a:p>
            <a:pPr marL="0" indent="0">
              <a:buNone/>
            </a:pPr>
            <a:endParaRPr lang="es-ES"/>
          </a:p>
          <a:p>
            <a:pPr marL="0" indent="0">
              <a:buNone/>
            </a:pPr>
            <a:endParaRPr lang="es-ES" dirty="0"/>
          </a:p>
        </p:txBody>
      </p:sp>
      <p:pic>
        <p:nvPicPr>
          <p:cNvPr id="5" name="Imagen 4">
            <a:extLst>
              <a:ext uri="{FF2B5EF4-FFF2-40B4-BE49-F238E27FC236}">
                <a16:creationId xmlns:a16="http://schemas.microsoft.com/office/drawing/2014/main" id="{E764669B-D4E2-1CDE-2CD0-867E7E31B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1782618"/>
            <a:ext cx="9239250" cy="4128604"/>
          </a:xfrm>
          <a:prstGeom prst="rect">
            <a:avLst/>
          </a:prstGeom>
        </p:spPr>
      </p:pic>
    </p:spTree>
    <p:extLst>
      <p:ext uri="{BB962C8B-B14F-4D97-AF65-F5344CB8AC3E}">
        <p14:creationId xmlns:p14="http://schemas.microsoft.com/office/powerpoint/2010/main" val="144521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F3734-FA74-FEFE-B23D-241F7CD72222}"/>
              </a:ext>
            </a:extLst>
          </p:cNvPr>
          <p:cNvSpPr>
            <a:spLocks noGrp="1"/>
          </p:cNvSpPr>
          <p:nvPr>
            <p:ph type="title"/>
          </p:nvPr>
        </p:nvSpPr>
        <p:spPr/>
        <p:txBody>
          <a:bodyPr/>
          <a:lstStyle/>
          <a:p>
            <a:pPr algn="ctr"/>
            <a:r>
              <a:rPr lang="es-ES" b="1" dirty="0"/>
              <a:t>SERVICIO DE PLANTA DE RESIDUOS SÓLIDOS</a:t>
            </a:r>
          </a:p>
        </p:txBody>
      </p:sp>
      <p:sp>
        <p:nvSpPr>
          <p:cNvPr id="3" name="Marcador de contenido 2">
            <a:extLst>
              <a:ext uri="{FF2B5EF4-FFF2-40B4-BE49-F238E27FC236}">
                <a16:creationId xmlns:a16="http://schemas.microsoft.com/office/drawing/2014/main" id="{4630900A-F358-727D-73CA-34EAB6AEF399}"/>
              </a:ext>
            </a:extLst>
          </p:cNvPr>
          <p:cNvSpPr>
            <a:spLocks noGrp="1"/>
          </p:cNvSpPr>
          <p:nvPr>
            <p:ph idx="1"/>
          </p:nvPr>
        </p:nvSpPr>
        <p:spPr/>
        <p:txBody>
          <a:bodyPr>
            <a:normAutofit/>
          </a:bodyPr>
          <a:lstStyle/>
          <a:p>
            <a:pPr algn="just"/>
            <a:r>
              <a:rPr lang="es-ES" dirty="0"/>
              <a:t>Nuestro servicio de la Planta de residuos Sólidos, gestionado por la Empresa ENVAC, es único en la Región y hace del Polígono Residencial un lugar sin contenedores de basura que además de causar un mal efecto visual vendría acompañado de:  malos olores, roedores, moscas y mosquitos, suciedad, etc.</a:t>
            </a:r>
          </a:p>
          <a:p>
            <a:pPr algn="just"/>
            <a:r>
              <a:rPr lang="es-ES" dirty="0"/>
              <a:t>Ya aprobamos con la empresa ENVAC, el año anterior, el contrato de mantenimiento de “ Todo Incluido”. El cual nos aporta una gran tranquilidad ante posibles roturas de: maquinaria, tuberías, válvulas, buzones, etc. Roturas todas ellas de un elevado coste.</a:t>
            </a:r>
          </a:p>
          <a:p>
            <a:pPr algn="just"/>
            <a:r>
              <a:rPr lang="es-ES" dirty="0"/>
              <a:t>Los trabajadores de la Central de Residuos han realizado durante 2023 el mantenimiento de todos los mecanismos y sistemas de la Planta de Residuos. Sirvan de ejemplo las fotos que se acompañan.</a:t>
            </a:r>
          </a:p>
        </p:txBody>
      </p:sp>
    </p:spTree>
    <p:extLst>
      <p:ext uri="{BB962C8B-B14F-4D97-AF65-F5344CB8AC3E}">
        <p14:creationId xmlns:p14="http://schemas.microsoft.com/office/powerpoint/2010/main" val="402404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6143A-1D32-7F6B-B17D-191E2745F3BC}"/>
              </a:ext>
            </a:extLst>
          </p:cNvPr>
          <p:cNvSpPr>
            <a:spLocks noGrp="1"/>
          </p:cNvSpPr>
          <p:nvPr>
            <p:ph type="title"/>
          </p:nvPr>
        </p:nvSpPr>
        <p:spPr>
          <a:xfrm>
            <a:off x="1819373" y="624110"/>
            <a:ext cx="9860437" cy="1280890"/>
          </a:xfrm>
        </p:spPr>
        <p:txBody>
          <a:bodyPr/>
          <a:lstStyle/>
          <a:p>
            <a:r>
              <a:rPr lang="es-ES" b="1" dirty="0"/>
              <a:t> SERVICIO DE PLANTA DE RESIDUOS SÓLIDOS</a:t>
            </a:r>
            <a:endParaRPr lang="es-ES" dirty="0"/>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417212" y="1737821"/>
            <a:ext cx="5764163" cy="4540431"/>
          </a:xfrm>
          <a:prstGeom prst="rect">
            <a:avLst/>
          </a:prstGeom>
        </p:spPr>
      </p:pic>
    </p:spTree>
    <p:extLst>
      <p:ext uri="{BB962C8B-B14F-4D97-AF65-F5344CB8AC3E}">
        <p14:creationId xmlns:p14="http://schemas.microsoft.com/office/powerpoint/2010/main" val="1707412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BF892-5BBB-35FB-8AFA-FF63CD01F539}"/>
              </a:ext>
            </a:extLst>
          </p:cNvPr>
          <p:cNvSpPr>
            <a:spLocks noGrp="1"/>
          </p:cNvSpPr>
          <p:nvPr>
            <p:ph type="title"/>
          </p:nvPr>
        </p:nvSpPr>
        <p:spPr/>
        <p:txBody>
          <a:bodyPr/>
          <a:lstStyle/>
          <a:p>
            <a:pPr algn="ctr"/>
            <a:r>
              <a:rPr lang="es-ES" b="1" dirty="0"/>
              <a:t>SERVICIO DE PLANTA DE RESIDUOS</a:t>
            </a:r>
          </a:p>
        </p:txBody>
      </p:sp>
      <p:pic>
        <p:nvPicPr>
          <p:cNvPr id="4" name="Marcador de contenido 3">
            <a:extLst>
              <a:ext uri="{FF2B5EF4-FFF2-40B4-BE49-F238E27FC236}">
                <a16:creationId xmlns:a16="http://schemas.microsoft.com/office/drawing/2014/main" id="{63198FD5-2A0B-DF68-F860-209828629350}"/>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3479470" y="2422525"/>
            <a:ext cx="7096455" cy="3200400"/>
          </a:xfrm>
          <a:prstGeom prst="rect">
            <a:avLst/>
          </a:prstGeom>
          <a:noFill/>
          <a:ln>
            <a:noFill/>
          </a:ln>
        </p:spPr>
      </p:pic>
    </p:spTree>
    <p:extLst>
      <p:ext uri="{BB962C8B-B14F-4D97-AF65-F5344CB8AC3E}">
        <p14:creationId xmlns:p14="http://schemas.microsoft.com/office/powerpoint/2010/main" val="189108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41310-0061-04CF-4603-EB2716229069}"/>
              </a:ext>
            </a:extLst>
          </p:cNvPr>
          <p:cNvSpPr>
            <a:spLocks noGrp="1"/>
          </p:cNvSpPr>
          <p:nvPr>
            <p:ph type="title"/>
          </p:nvPr>
        </p:nvSpPr>
        <p:spPr/>
        <p:txBody>
          <a:bodyPr/>
          <a:lstStyle/>
          <a:p>
            <a:pPr algn="ctr"/>
            <a:r>
              <a:rPr lang="es-ES" b="1" dirty="0"/>
              <a:t>SERVICIO DE PLANTA DE RESIDUOS</a:t>
            </a:r>
          </a:p>
        </p:txBody>
      </p:sp>
      <p:pic>
        <p:nvPicPr>
          <p:cNvPr id="5" name="Marcador de contenido 4">
            <a:extLst>
              <a:ext uri="{FF2B5EF4-FFF2-40B4-BE49-F238E27FC236}">
                <a16:creationId xmlns:a16="http://schemas.microsoft.com/office/drawing/2014/main" id="{2F2FD3D9-F64E-4EBE-885B-D59D736950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379" y="2133600"/>
            <a:ext cx="3443110" cy="4100290"/>
          </a:xfrm>
        </p:spPr>
      </p:pic>
      <p:pic>
        <p:nvPicPr>
          <p:cNvPr id="7" name="Imagen 6">
            <a:extLst>
              <a:ext uri="{FF2B5EF4-FFF2-40B4-BE49-F238E27FC236}">
                <a16:creationId xmlns:a16="http://schemas.microsoft.com/office/drawing/2014/main" id="{BF5ABB18-93AE-5F9F-ADE2-DF8312C9F5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79557" y="2133600"/>
            <a:ext cx="3375376" cy="4100290"/>
          </a:xfrm>
          <a:prstGeom prst="rect">
            <a:avLst/>
          </a:prstGeom>
        </p:spPr>
      </p:pic>
      <p:pic>
        <p:nvPicPr>
          <p:cNvPr id="9" name="Imagen 8">
            <a:extLst>
              <a:ext uri="{FF2B5EF4-FFF2-40B4-BE49-F238E27FC236}">
                <a16:creationId xmlns:a16="http://schemas.microsoft.com/office/drawing/2014/main" id="{89A5F3BF-B763-E969-A662-950DCD6FA3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15556" y="2133600"/>
            <a:ext cx="3770488" cy="4100290"/>
          </a:xfrm>
          <a:prstGeom prst="rect">
            <a:avLst/>
          </a:prstGeom>
        </p:spPr>
      </p:pic>
    </p:spTree>
    <p:extLst>
      <p:ext uri="{BB962C8B-B14F-4D97-AF65-F5344CB8AC3E}">
        <p14:creationId xmlns:p14="http://schemas.microsoft.com/office/powerpoint/2010/main" val="730161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85CAF-C54A-173F-D1B3-6D5512392614}"/>
              </a:ext>
            </a:extLst>
          </p:cNvPr>
          <p:cNvSpPr>
            <a:spLocks noGrp="1"/>
          </p:cNvSpPr>
          <p:nvPr>
            <p:ph type="title"/>
          </p:nvPr>
        </p:nvSpPr>
        <p:spPr/>
        <p:txBody>
          <a:bodyPr/>
          <a:lstStyle/>
          <a:p>
            <a:r>
              <a:rPr lang="es-ES" b="1" dirty="0"/>
              <a:t>           SERVICIOS ENTIDAD</a:t>
            </a:r>
          </a:p>
        </p:txBody>
      </p:sp>
      <p:sp>
        <p:nvSpPr>
          <p:cNvPr id="3" name="Marcador de contenido 2">
            <a:extLst>
              <a:ext uri="{FF2B5EF4-FFF2-40B4-BE49-F238E27FC236}">
                <a16:creationId xmlns:a16="http://schemas.microsoft.com/office/drawing/2014/main" id="{6718F130-814F-CCD8-1A8F-22600E9FF990}"/>
              </a:ext>
            </a:extLst>
          </p:cNvPr>
          <p:cNvSpPr>
            <a:spLocks noGrp="1"/>
          </p:cNvSpPr>
          <p:nvPr>
            <p:ph idx="1"/>
          </p:nvPr>
        </p:nvSpPr>
        <p:spPr/>
        <p:txBody>
          <a:bodyPr/>
          <a:lstStyle/>
          <a:p>
            <a:r>
              <a:rPr lang="es-ES" dirty="0"/>
              <a:t>Todos estos servicios: </a:t>
            </a:r>
          </a:p>
          <a:p>
            <a:r>
              <a:rPr lang="es-ES" dirty="0"/>
              <a:t>Administración, Limpieza y Mantenimiento, Jardinería, Vigilancia, Central de Residuos.</a:t>
            </a:r>
          </a:p>
          <a:p>
            <a:r>
              <a:rPr lang="es-ES" dirty="0"/>
              <a:t>Hacen del Polígono Residencial de Santa Ana una zona privilegiada para vivir. Dándonos una serie de servicios que difícilmente nos podrían dar otras Asociaciones en otro lugar.</a:t>
            </a:r>
          </a:p>
        </p:txBody>
      </p:sp>
    </p:spTree>
    <p:extLst>
      <p:ext uri="{BB962C8B-B14F-4D97-AF65-F5344CB8AC3E}">
        <p14:creationId xmlns:p14="http://schemas.microsoft.com/office/powerpoint/2010/main" val="168982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A9A2C-B272-C1B2-1B22-3D27BC222F00}"/>
              </a:ext>
            </a:extLst>
          </p:cNvPr>
          <p:cNvSpPr>
            <a:spLocks noGrp="1"/>
          </p:cNvSpPr>
          <p:nvPr>
            <p:ph type="title"/>
          </p:nvPr>
        </p:nvSpPr>
        <p:spPr/>
        <p:txBody>
          <a:bodyPr/>
          <a:lstStyle/>
          <a:p>
            <a:pPr algn="ctr"/>
            <a:r>
              <a:rPr lang="es-ES" b="1" dirty="0"/>
              <a:t>ESTRUCTURA  DE  LA   ENTIDAD</a:t>
            </a:r>
          </a:p>
        </p:txBody>
      </p:sp>
      <p:sp>
        <p:nvSpPr>
          <p:cNvPr id="3" name="Marcador de contenido 2">
            <a:extLst>
              <a:ext uri="{FF2B5EF4-FFF2-40B4-BE49-F238E27FC236}">
                <a16:creationId xmlns:a16="http://schemas.microsoft.com/office/drawing/2014/main" id="{F084BDA6-CE1F-BC88-3C8C-AFD94D985100}"/>
              </a:ext>
            </a:extLst>
          </p:cNvPr>
          <p:cNvSpPr>
            <a:spLocks noGrp="1"/>
          </p:cNvSpPr>
          <p:nvPr>
            <p:ph idx="1"/>
          </p:nvPr>
        </p:nvSpPr>
        <p:spPr/>
        <p:txBody>
          <a:bodyPr/>
          <a:lstStyle/>
          <a:p>
            <a:pPr algn="just"/>
            <a:r>
              <a:rPr lang="es-ES" dirty="0"/>
              <a:t>La Entidad de Conservación del Polígono de Santa Ana, se rige por unos Estatutos aprobados en 1990. Y se Estructura en función de los mismos y de los servicios que presta: </a:t>
            </a:r>
          </a:p>
          <a:p>
            <a:pPr algn="just"/>
            <a:r>
              <a:rPr lang="es-ES" dirty="0"/>
              <a:t>Junta de Gobierno</a:t>
            </a:r>
          </a:p>
          <a:p>
            <a:pPr algn="just"/>
            <a:r>
              <a:rPr lang="es-ES" dirty="0"/>
              <a:t>Servicio de Administración</a:t>
            </a:r>
          </a:p>
          <a:p>
            <a:pPr algn="just"/>
            <a:r>
              <a:rPr lang="es-ES" dirty="0"/>
              <a:t>Servicio de Limpieza y Mantenimiento</a:t>
            </a:r>
          </a:p>
          <a:p>
            <a:pPr algn="just"/>
            <a:r>
              <a:rPr lang="es-ES" dirty="0"/>
              <a:t>Servicio de Jardinería</a:t>
            </a:r>
          </a:p>
          <a:p>
            <a:pPr algn="just"/>
            <a:r>
              <a:rPr lang="es-ES" dirty="0"/>
              <a:t>Servicio de Vigilancia</a:t>
            </a:r>
          </a:p>
          <a:p>
            <a:pPr algn="just"/>
            <a:r>
              <a:rPr lang="es-ES" dirty="0"/>
              <a:t>Servicio de Planta de Residuos Sólidos</a:t>
            </a:r>
          </a:p>
        </p:txBody>
      </p:sp>
    </p:spTree>
    <p:extLst>
      <p:ext uri="{BB962C8B-B14F-4D97-AF65-F5344CB8AC3E}">
        <p14:creationId xmlns:p14="http://schemas.microsoft.com/office/powerpoint/2010/main" val="1437628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BF750-003E-D815-700B-B118CD2907A1}"/>
              </a:ext>
            </a:extLst>
          </p:cNvPr>
          <p:cNvSpPr>
            <a:spLocks noGrp="1"/>
          </p:cNvSpPr>
          <p:nvPr>
            <p:ph type="title"/>
          </p:nvPr>
        </p:nvSpPr>
        <p:spPr/>
        <p:txBody>
          <a:bodyPr/>
          <a:lstStyle/>
          <a:p>
            <a:pPr algn="ctr"/>
            <a:r>
              <a:rPr lang="es-ES" b="1" dirty="0"/>
              <a:t>GESTIONES  REALIZADAS</a:t>
            </a:r>
          </a:p>
        </p:txBody>
      </p:sp>
      <p:sp>
        <p:nvSpPr>
          <p:cNvPr id="3" name="Marcador de contenido 2">
            <a:extLst>
              <a:ext uri="{FF2B5EF4-FFF2-40B4-BE49-F238E27FC236}">
                <a16:creationId xmlns:a16="http://schemas.microsoft.com/office/drawing/2014/main" id="{E512B081-7AC6-A82E-E451-40CA5CA7D6E0}"/>
              </a:ext>
            </a:extLst>
          </p:cNvPr>
          <p:cNvSpPr>
            <a:spLocks noGrp="1"/>
          </p:cNvSpPr>
          <p:nvPr>
            <p:ph idx="1"/>
          </p:nvPr>
        </p:nvSpPr>
        <p:spPr/>
        <p:txBody>
          <a:bodyPr>
            <a:normAutofit fontScale="92500" lnSpcReduction="10000"/>
          </a:bodyPr>
          <a:lstStyle/>
          <a:p>
            <a:pPr algn="just"/>
            <a:r>
              <a:rPr lang="es-ES" dirty="0"/>
              <a:t>Firma del Convenio de Colaboración entre la Entidad y el Ayuntamiento de Cartagena.</a:t>
            </a:r>
          </a:p>
          <a:p>
            <a:pPr algn="just"/>
            <a:r>
              <a:rPr lang="es-ES" dirty="0"/>
              <a:t>Constitución y primera reunión de la Comisión Mixta que figura en el Convenio de Colaboración firmado con el Ayuntamiento de Cartagena.</a:t>
            </a:r>
          </a:p>
          <a:p>
            <a:pPr algn="just"/>
            <a:r>
              <a:rPr lang="es-ES" dirty="0"/>
              <a:t>Reuniones con representantes sindicales y trabajadores para la elaboración y firma de un Convenio de Empresa para los trabajadores/as de Administración, Limpieza y Mantenimiento.</a:t>
            </a:r>
          </a:p>
          <a:p>
            <a:pPr algn="just"/>
            <a:r>
              <a:rPr lang="es-ES" dirty="0"/>
              <a:t>Diversas reuniones con: Sra. Alcaldesa, Concejalías de Hacienda, Infraestructuras, Distrito, Jardines, Tráfico.</a:t>
            </a:r>
          </a:p>
          <a:p>
            <a:pPr algn="just"/>
            <a:r>
              <a:rPr lang="es-ES" dirty="0"/>
              <a:t>Reuniones con técnicos de Ayuntamiento: Parques y jardines, Tráfico, Infraestructuras, Hacienda.</a:t>
            </a:r>
          </a:p>
          <a:p>
            <a:pPr algn="just"/>
            <a:r>
              <a:rPr lang="es-ES" dirty="0"/>
              <a:t>Los actos vandálicos seguimos denunciándolos en la Guardia Civil.</a:t>
            </a:r>
          </a:p>
        </p:txBody>
      </p:sp>
    </p:spTree>
    <p:extLst>
      <p:ext uri="{BB962C8B-B14F-4D97-AF65-F5344CB8AC3E}">
        <p14:creationId xmlns:p14="http://schemas.microsoft.com/office/powerpoint/2010/main" val="281546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58071-9E46-1462-C5C5-0A365E7DC042}"/>
              </a:ext>
            </a:extLst>
          </p:cNvPr>
          <p:cNvSpPr>
            <a:spLocks noGrp="1"/>
          </p:cNvSpPr>
          <p:nvPr>
            <p:ph type="title"/>
          </p:nvPr>
        </p:nvSpPr>
        <p:spPr/>
        <p:txBody>
          <a:bodyPr/>
          <a:lstStyle/>
          <a:p>
            <a:pPr algn="ctr"/>
            <a:r>
              <a:rPr lang="es-ES" b="1" dirty="0"/>
              <a:t>GESTIONES  REALIZADAS</a:t>
            </a:r>
          </a:p>
        </p:txBody>
      </p:sp>
      <p:sp>
        <p:nvSpPr>
          <p:cNvPr id="3" name="Marcador de contenido 2">
            <a:extLst>
              <a:ext uri="{FF2B5EF4-FFF2-40B4-BE49-F238E27FC236}">
                <a16:creationId xmlns:a16="http://schemas.microsoft.com/office/drawing/2014/main" id="{3B049945-954A-BAA2-DBE9-099E90223E62}"/>
              </a:ext>
            </a:extLst>
          </p:cNvPr>
          <p:cNvSpPr>
            <a:spLocks noGrp="1"/>
          </p:cNvSpPr>
          <p:nvPr>
            <p:ph idx="1"/>
          </p:nvPr>
        </p:nvSpPr>
        <p:spPr/>
        <p:txBody>
          <a:bodyPr>
            <a:normAutofit fontScale="92500" lnSpcReduction="10000"/>
          </a:bodyPr>
          <a:lstStyle/>
          <a:p>
            <a:pPr algn="just"/>
            <a:r>
              <a:rPr lang="es-ES" dirty="0"/>
              <a:t>La vía de apremio, para el cobro de la “morosidad”, por fin se está aplicando.</a:t>
            </a:r>
          </a:p>
          <a:p>
            <a:pPr algn="just"/>
            <a:r>
              <a:rPr lang="es-ES" dirty="0"/>
              <a:t>Se han asfaltado, por parte del Ayuntamiento, varias calles y realizado varios pasos sobreelevados y lomos de asno.</a:t>
            </a:r>
          </a:p>
          <a:p>
            <a:pPr algn="just"/>
            <a:r>
              <a:rPr lang="es-ES" dirty="0"/>
              <a:t>El cierre del Parque por fin es un hecho, así como las barreras en los aparcamientos y la cartelería de apertura y cierre.</a:t>
            </a:r>
          </a:p>
          <a:p>
            <a:pPr algn="just"/>
            <a:r>
              <a:rPr lang="es-ES" dirty="0"/>
              <a:t>Mantenido reuniones con : trabajadores, empresas contratadas, abogados, asesorías…, es decir todos los colectivos que trabajan o colaboran con la Entidad.</a:t>
            </a:r>
          </a:p>
          <a:p>
            <a:pPr algn="just"/>
            <a:r>
              <a:rPr lang="es-ES" dirty="0"/>
              <a:t>La instalación de las cámaras de video vigilancia está realizada. Falta que el Ayuntamiento se haga cargo de las mismas.</a:t>
            </a:r>
          </a:p>
          <a:p>
            <a:pPr algn="just"/>
            <a:r>
              <a:rPr lang="es-ES" dirty="0"/>
              <a:t>Hemos mantenido reuniones con todas las Asociaciones del Polígono Residencial: Mayores, Crearte, Fiestas, Vecinos, Empresarios, etc.</a:t>
            </a:r>
          </a:p>
        </p:txBody>
      </p:sp>
    </p:spTree>
    <p:extLst>
      <p:ext uri="{BB962C8B-B14F-4D97-AF65-F5344CB8AC3E}">
        <p14:creationId xmlns:p14="http://schemas.microsoft.com/office/powerpoint/2010/main" val="169030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FB519AF-13E3-DC6A-A37D-BAB17D7AADD6}"/>
              </a:ext>
            </a:extLst>
          </p:cNvPr>
          <p:cNvSpPr>
            <a:spLocks noGrp="1"/>
          </p:cNvSpPr>
          <p:nvPr>
            <p:ph type="title"/>
          </p:nvPr>
        </p:nvSpPr>
        <p:spPr/>
        <p:txBody>
          <a:bodyPr/>
          <a:lstStyle/>
          <a:p>
            <a:r>
              <a:rPr lang="es-ES" b="1" dirty="0"/>
              <a:t>     GESTIONES  REALIZADAS</a:t>
            </a:r>
            <a:endParaRPr lang="es-ES" dirty="0"/>
          </a:p>
        </p:txBody>
      </p:sp>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9320"/>
            <a:ext cx="3263503" cy="4351338"/>
          </a:xfrm>
          <a:prstGeom prst="rect">
            <a:avLst/>
          </a:prstGeom>
        </p:spPr>
      </p:pic>
      <p:pic>
        <p:nvPicPr>
          <p:cNvPr id="5" name="Imagen 4">
            <a:extLst>
              <a:ext uri="{FF2B5EF4-FFF2-40B4-BE49-F238E27FC236}">
                <a16:creationId xmlns:a16="http://schemas.microsoft.com/office/drawing/2014/main" id="{4BF78AA9-A3FF-8C9D-B571-A04CC1E899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20356" y="1929321"/>
            <a:ext cx="2557640" cy="4351336"/>
          </a:xfrm>
          <a:prstGeom prst="rect">
            <a:avLst/>
          </a:prstGeom>
        </p:spPr>
      </p:pic>
      <p:pic>
        <p:nvPicPr>
          <p:cNvPr id="7" name="Imagen 6">
            <a:extLst>
              <a:ext uri="{FF2B5EF4-FFF2-40B4-BE49-F238E27FC236}">
                <a16:creationId xmlns:a16="http://schemas.microsoft.com/office/drawing/2014/main" id="{136FE3BC-FCFA-806A-510A-F15D9368261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47378" y="1929319"/>
            <a:ext cx="4244622" cy="4351337"/>
          </a:xfrm>
          <a:prstGeom prst="rect">
            <a:avLst/>
          </a:prstGeom>
        </p:spPr>
      </p:pic>
    </p:spTree>
    <p:extLst>
      <p:ext uri="{BB962C8B-B14F-4D97-AF65-F5344CB8AC3E}">
        <p14:creationId xmlns:p14="http://schemas.microsoft.com/office/powerpoint/2010/main" val="3939291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GESTIONES  REALIZADAS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86" y="1690688"/>
            <a:ext cx="3263503" cy="435133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702" y="1677709"/>
            <a:ext cx="3307765" cy="441035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980" y="1677709"/>
            <a:ext cx="3307765" cy="4410354"/>
          </a:xfrm>
          <a:prstGeom prst="rect">
            <a:avLst/>
          </a:prstGeom>
        </p:spPr>
      </p:pic>
    </p:spTree>
    <p:extLst>
      <p:ext uri="{BB962C8B-B14F-4D97-AF65-F5344CB8AC3E}">
        <p14:creationId xmlns:p14="http://schemas.microsoft.com/office/powerpoint/2010/main" val="324300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GESTIONES  REALIZADAS</a:t>
            </a:r>
            <a:endParaRPr lang="es-ES" dirty="0"/>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494805" y="1667882"/>
            <a:ext cx="3394144" cy="4525527"/>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96610" y="1667882"/>
            <a:ext cx="3394145" cy="4525527"/>
          </a:xfrm>
          <a:prstGeom prst="rect">
            <a:avLst/>
          </a:prstGeom>
        </p:spPr>
      </p:pic>
    </p:spTree>
    <p:extLst>
      <p:ext uri="{BB962C8B-B14F-4D97-AF65-F5344CB8AC3E}">
        <p14:creationId xmlns:p14="http://schemas.microsoft.com/office/powerpoint/2010/main" val="2024450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7494D-F818-CBF8-F76B-8EF99F0E2A5E}"/>
              </a:ext>
            </a:extLst>
          </p:cNvPr>
          <p:cNvSpPr>
            <a:spLocks noGrp="1"/>
          </p:cNvSpPr>
          <p:nvPr>
            <p:ph type="title"/>
          </p:nvPr>
        </p:nvSpPr>
        <p:spPr/>
        <p:txBody>
          <a:bodyPr/>
          <a:lstStyle/>
          <a:p>
            <a:pPr algn="ctr"/>
            <a:r>
              <a:rPr lang="es-ES" b="1" dirty="0"/>
              <a:t>GESTIONES REALIZADAS</a:t>
            </a:r>
          </a:p>
        </p:txBody>
      </p:sp>
      <p:pic>
        <p:nvPicPr>
          <p:cNvPr id="5" name="Marcador de contenido 4">
            <a:extLst>
              <a:ext uri="{FF2B5EF4-FFF2-40B4-BE49-F238E27FC236}">
                <a16:creationId xmlns:a16="http://schemas.microsoft.com/office/drawing/2014/main" id="{B29A3346-CA1F-6397-3CB2-E0B986635026}"/>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072444" y="1905000"/>
            <a:ext cx="4741334" cy="4328890"/>
          </a:xfrm>
        </p:spPr>
      </p:pic>
      <p:pic>
        <p:nvPicPr>
          <p:cNvPr id="7" name="Imagen 6">
            <a:extLst>
              <a:ext uri="{FF2B5EF4-FFF2-40B4-BE49-F238E27FC236}">
                <a16:creationId xmlns:a16="http://schemas.microsoft.com/office/drawing/2014/main" id="{8940C094-2028-57C5-56B3-9845F0040F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60444" y="1905000"/>
            <a:ext cx="4647504" cy="4328890"/>
          </a:xfrm>
          <a:prstGeom prst="rect">
            <a:avLst/>
          </a:prstGeom>
        </p:spPr>
      </p:pic>
    </p:spTree>
    <p:extLst>
      <p:ext uri="{BB962C8B-B14F-4D97-AF65-F5344CB8AC3E}">
        <p14:creationId xmlns:p14="http://schemas.microsoft.com/office/powerpoint/2010/main" val="1077188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40147-362E-C395-569E-68543A600DBA}"/>
              </a:ext>
            </a:extLst>
          </p:cNvPr>
          <p:cNvSpPr>
            <a:spLocks noGrp="1"/>
          </p:cNvSpPr>
          <p:nvPr>
            <p:ph type="title"/>
          </p:nvPr>
        </p:nvSpPr>
        <p:spPr/>
        <p:txBody>
          <a:bodyPr/>
          <a:lstStyle/>
          <a:p>
            <a:pPr algn="ctr"/>
            <a:r>
              <a:rPr lang="es-ES" b="1" dirty="0"/>
              <a:t>GESTIONES REALIZADAS</a:t>
            </a:r>
          </a:p>
        </p:txBody>
      </p:sp>
      <p:pic>
        <p:nvPicPr>
          <p:cNvPr id="5" name="Marcador de contenido 4">
            <a:extLst>
              <a:ext uri="{FF2B5EF4-FFF2-40B4-BE49-F238E27FC236}">
                <a16:creationId xmlns:a16="http://schemas.microsoft.com/office/drawing/2014/main" id="{C41CB1CB-8CD6-900F-0DBB-BA9A053299B5}"/>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846667" y="1905000"/>
            <a:ext cx="5113866" cy="4439356"/>
          </a:xfrm>
        </p:spPr>
      </p:pic>
      <p:pic>
        <p:nvPicPr>
          <p:cNvPr id="7" name="Imagen 6">
            <a:extLst>
              <a:ext uri="{FF2B5EF4-FFF2-40B4-BE49-F238E27FC236}">
                <a16:creationId xmlns:a16="http://schemas.microsoft.com/office/drawing/2014/main" id="{416FD145-B7B9-2899-BDD1-B61DF47E02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29778" y="1905000"/>
            <a:ext cx="4674834" cy="4439356"/>
          </a:xfrm>
          <a:prstGeom prst="rect">
            <a:avLst/>
          </a:prstGeom>
        </p:spPr>
      </p:pic>
    </p:spTree>
    <p:extLst>
      <p:ext uri="{BB962C8B-B14F-4D97-AF65-F5344CB8AC3E}">
        <p14:creationId xmlns:p14="http://schemas.microsoft.com/office/powerpoint/2010/main" val="369512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4A9B6-6591-1AB0-DBF5-0113F0462EF8}"/>
              </a:ext>
            </a:extLst>
          </p:cNvPr>
          <p:cNvSpPr>
            <a:spLocks noGrp="1"/>
          </p:cNvSpPr>
          <p:nvPr>
            <p:ph type="title"/>
          </p:nvPr>
        </p:nvSpPr>
        <p:spPr/>
        <p:txBody>
          <a:bodyPr/>
          <a:lstStyle/>
          <a:p>
            <a:pPr algn="ctr"/>
            <a:r>
              <a:rPr lang="es-ES" b="1" dirty="0"/>
              <a:t>JUNTA  DE  GOBIERNO</a:t>
            </a:r>
          </a:p>
        </p:txBody>
      </p:sp>
      <p:sp>
        <p:nvSpPr>
          <p:cNvPr id="3" name="Marcador de contenido 2">
            <a:extLst>
              <a:ext uri="{FF2B5EF4-FFF2-40B4-BE49-F238E27FC236}">
                <a16:creationId xmlns:a16="http://schemas.microsoft.com/office/drawing/2014/main" id="{B14AC96A-52F3-A404-0646-75266BE9A33E}"/>
              </a:ext>
            </a:extLst>
          </p:cNvPr>
          <p:cNvSpPr>
            <a:spLocks noGrp="1"/>
          </p:cNvSpPr>
          <p:nvPr>
            <p:ph idx="1"/>
          </p:nvPr>
        </p:nvSpPr>
        <p:spPr/>
        <p:txBody>
          <a:bodyPr/>
          <a:lstStyle/>
          <a:p>
            <a:pPr algn="just"/>
            <a:r>
              <a:rPr lang="es-ES" dirty="0"/>
              <a:t>La Entidad de Conservación será regida y administrada por la Junta de Gobierno.</a:t>
            </a:r>
          </a:p>
          <a:p>
            <a:pPr algn="just"/>
            <a:r>
              <a:rPr lang="es-ES" dirty="0"/>
              <a:t>La Junta está formada por el Presidente, Vicepresidente, Secretario y siete Vocales, todos ellos propietarios/as.</a:t>
            </a:r>
          </a:p>
          <a:p>
            <a:pPr algn="just"/>
            <a:r>
              <a:rPr lang="es-ES" dirty="0"/>
              <a:t>Todos los miembros de la Junta son elegidos por los vecinos/as.</a:t>
            </a:r>
          </a:p>
          <a:p>
            <a:pPr algn="just"/>
            <a:r>
              <a:rPr lang="es-ES" dirty="0"/>
              <a:t>Todos desempeñan su cargo voluntariamente.</a:t>
            </a:r>
          </a:p>
          <a:p>
            <a:pPr algn="just"/>
            <a:r>
              <a:rPr lang="es-ES" dirty="0"/>
              <a:t>Todos los cargos de la Junta son gratuitos.</a:t>
            </a:r>
          </a:p>
          <a:p>
            <a:pPr algn="just"/>
            <a:r>
              <a:rPr lang="es-ES" dirty="0"/>
              <a:t>También forma parte de la Junta un representante del Ayuntamiento.</a:t>
            </a:r>
          </a:p>
        </p:txBody>
      </p:sp>
    </p:spTree>
    <p:extLst>
      <p:ext uri="{BB962C8B-B14F-4D97-AF65-F5344CB8AC3E}">
        <p14:creationId xmlns:p14="http://schemas.microsoft.com/office/powerpoint/2010/main" val="222910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6950E-C8A8-BE0C-610A-9AE513B78A7F}"/>
              </a:ext>
            </a:extLst>
          </p:cNvPr>
          <p:cNvSpPr>
            <a:spLocks noGrp="1"/>
          </p:cNvSpPr>
          <p:nvPr>
            <p:ph type="title"/>
          </p:nvPr>
        </p:nvSpPr>
        <p:spPr/>
        <p:txBody>
          <a:bodyPr/>
          <a:lstStyle/>
          <a:p>
            <a:pPr algn="ctr"/>
            <a:r>
              <a:rPr lang="es-ES" b="1" dirty="0"/>
              <a:t>OBJETIVOS   PLANTEADOS</a:t>
            </a:r>
          </a:p>
        </p:txBody>
      </p:sp>
      <p:sp>
        <p:nvSpPr>
          <p:cNvPr id="3" name="Marcador de contenido 2">
            <a:extLst>
              <a:ext uri="{FF2B5EF4-FFF2-40B4-BE49-F238E27FC236}">
                <a16:creationId xmlns:a16="http://schemas.microsoft.com/office/drawing/2014/main" id="{8FAF3C3F-12B4-A4AF-CA54-21D58CB7461F}"/>
              </a:ext>
            </a:extLst>
          </p:cNvPr>
          <p:cNvSpPr>
            <a:spLocks noGrp="1"/>
          </p:cNvSpPr>
          <p:nvPr>
            <p:ph idx="1"/>
          </p:nvPr>
        </p:nvSpPr>
        <p:spPr/>
        <p:txBody>
          <a:bodyPr>
            <a:normAutofit lnSpcReduction="10000"/>
          </a:bodyPr>
          <a:lstStyle/>
          <a:p>
            <a:pPr algn="just"/>
            <a:r>
              <a:rPr lang="es-ES" dirty="0"/>
              <a:t>Mejorar la información a los vecinos/as: publicación de noticias de interés en la pagina Web.</a:t>
            </a:r>
          </a:p>
          <a:p>
            <a:pPr algn="just"/>
            <a:r>
              <a:rPr lang="es-ES" dirty="0"/>
              <a:t>Mejorar explicación Presupuestos y Cierre económico.</a:t>
            </a:r>
          </a:p>
          <a:p>
            <a:pPr algn="just"/>
            <a:r>
              <a:rPr lang="es-ES" dirty="0"/>
              <a:t>Abordar Reforma algunos artículos de los Estatutos.</a:t>
            </a:r>
          </a:p>
          <a:p>
            <a:pPr algn="just"/>
            <a:r>
              <a:rPr lang="es-ES" dirty="0"/>
              <a:t>Mejorar nuestra relación con las Autoridades locales.</a:t>
            </a:r>
          </a:p>
          <a:p>
            <a:pPr algn="just"/>
            <a:r>
              <a:rPr lang="es-ES" dirty="0"/>
              <a:t>Mantener reuniones con los distintos Colectivos y Asociaciones del Polígono residencial.</a:t>
            </a:r>
          </a:p>
          <a:p>
            <a:pPr algn="just"/>
            <a:r>
              <a:rPr lang="es-ES" dirty="0"/>
              <a:t>Firmar Convenio de colaboración con el Ayuntamiento.</a:t>
            </a:r>
          </a:p>
          <a:p>
            <a:pPr algn="just"/>
            <a:r>
              <a:rPr lang="es-ES" dirty="0"/>
              <a:t>Mejorar los viales y las instalaciones.</a:t>
            </a:r>
          </a:p>
          <a:p>
            <a:pPr algn="just"/>
            <a:r>
              <a:rPr lang="es-ES" dirty="0"/>
              <a:t>Determinar necesidades de Jardinería una vez que se haga cargo el Ayuntamiento del parque de Exploradores.</a:t>
            </a:r>
          </a:p>
        </p:txBody>
      </p:sp>
    </p:spTree>
    <p:extLst>
      <p:ext uri="{BB962C8B-B14F-4D97-AF65-F5344CB8AC3E}">
        <p14:creationId xmlns:p14="http://schemas.microsoft.com/office/powerpoint/2010/main" val="290131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DB893-9A75-E9A1-3D15-B625A04AA772}"/>
              </a:ext>
            </a:extLst>
          </p:cNvPr>
          <p:cNvSpPr>
            <a:spLocks noGrp="1"/>
          </p:cNvSpPr>
          <p:nvPr>
            <p:ph type="title"/>
          </p:nvPr>
        </p:nvSpPr>
        <p:spPr/>
        <p:txBody>
          <a:bodyPr/>
          <a:lstStyle/>
          <a:p>
            <a:pPr algn="ctr"/>
            <a:r>
              <a:rPr lang="es-ES" b="1" dirty="0"/>
              <a:t>PUNTOS  TRATADOS  EN  LA   </a:t>
            </a:r>
            <a:br>
              <a:rPr lang="es-ES" b="1" dirty="0"/>
            </a:br>
            <a:r>
              <a:rPr lang="es-ES" b="1" dirty="0"/>
              <a:t>J. DE GOBIERNO</a:t>
            </a:r>
          </a:p>
        </p:txBody>
      </p:sp>
      <p:sp>
        <p:nvSpPr>
          <p:cNvPr id="3" name="Marcador de contenido 2">
            <a:extLst>
              <a:ext uri="{FF2B5EF4-FFF2-40B4-BE49-F238E27FC236}">
                <a16:creationId xmlns:a16="http://schemas.microsoft.com/office/drawing/2014/main" id="{01E67EFD-D41B-9B52-E788-AE933B62227F}"/>
              </a:ext>
            </a:extLst>
          </p:cNvPr>
          <p:cNvSpPr>
            <a:spLocks noGrp="1"/>
          </p:cNvSpPr>
          <p:nvPr>
            <p:ph idx="1"/>
          </p:nvPr>
        </p:nvSpPr>
        <p:spPr/>
        <p:txBody>
          <a:bodyPr>
            <a:normAutofit fontScale="92500" lnSpcReduction="10000"/>
          </a:bodyPr>
          <a:lstStyle/>
          <a:p>
            <a:r>
              <a:rPr lang="es-ES" dirty="0"/>
              <a:t>Objetivos de la Junta para el año 2023.</a:t>
            </a:r>
          </a:p>
          <a:p>
            <a:r>
              <a:rPr lang="es-ES" dirty="0"/>
              <a:t>Criterios pago buzones de basura.</a:t>
            </a:r>
          </a:p>
          <a:p>
            <a:r>
              <a:rPr lang="es-ES" dirty="0"/>
              <a:t>Priorizar actuaciones para el año 2023.</a:t>
            </a:r>
          </a:p>
          <a:p>
            <a:r>
              <a:rPr lang="es-ES" dirty="0"/>
              <a:t>Asuntos de interés: Escritos, Reuniones, Obras, Gestiones realizadas …</a:t>
            </a:r>
          </a:p>
          <a:p>
            <a:r>
              <a:rPr lang="es-ES" dirty="0"/>
              <a:t>Sustitución bajas producidas en la Junta de Gobierno.</a:t>
            </a:r>
          </a:p>
          <a:p>
            <a:r>
              <a:rPr lang="es-ES" dirty="0"/>
              <a:t>Proyecto Bici-Cros.</a:t>
            </a:r>
          </a:p>
          <a:p>
            <a:r>
              <a:rPr lang="es-ES" dirty="0"/>
              <a:t>Tasas de residuos sólidos.</a:t>
            </a:r>
          </a:p>
          <a:p>
            <a:r>
              <a:rPr lang="es-ES" dirty="0"/>
              <a:t>Solicitud Local Multiuso para uso de la AA.VV.</a:t>
            </a:r>
          </a:p>
          <a:p>
            <a:r>
              <a:rPr lang="es-ES" dirty="0"/>
              <a:t>Vía Apremio “Morosidad”.</a:t>
            </a:r>
          </a:p>
          <a:p>
            <a:r>
              <a:rPr lang="es-ES" dirty="0"/>
              <a:t>Firma contrato con ENVAC de “Todo incluido”.</a:t>
            </a:r>
          </a:p>
          <a:p>
            <a:endParaRPr lang="es-ES" dirty="0"/>
          </a:p>
          <a:p>
            <a:endParaRPr lang="es-ES" dirty="0"/>
          </a:p>
        </p:txBody>
      </p:sp>
    </p:spTree>
    <p:extLst>
      <p:ext uri="{BB962C8B-B14F-4D97-AF65-F5344CB8AC3E}">
        <p14:creationId xmlns:p14="http://schemas.microsoft.com/office/powerpoint/2010/main" val="405391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A3DF8-957E-9C88-C440-640371C9E9F8}"/>
              </a:ext>
            </a:extLst>
          </p:cNvPr>
          <p:cNvSpPr>
            <a:spLocks noGrp="1"/>
          </p:cNvSpPr>
          <p:nvPr>
            <p:ph type="title"/>
          </p:nvPr>
        </p:nvSpPr>
        <p:spPr/>
        <p:txBody>
          <a:bodyPr/>
          <a:lstStyle/>
          <a:p>
            <a:pPr algn="ctr"/>
            <a:r>
              <a:rPr lang="es-ES" b="1" dirty="0"/>
              <a:t>PUNTOS  TRATADOS  EN  LA  </a:t>
            </a:r>
            <a:br>
              <a:rPr lang="es-ES" b="1" dirty="0"/>
            </a:br>
            <a:r>
              <a:rPr lang="es-ES" b="1" dirty="0"/>
              <a:t>J. DE  GOBIERNO</a:t>
            </a:r>
          </a:p>
        </p:txBody>
      </p:sp>
      <p:sp>
        <p:nvSpPr>
          <p:cNvPr id="3" name="Marcador de contenido 2">
            <a:extLst>
              <a:ext uri="{FF2B5EF4-FFF2-40B4-BE49-F238E27FC236}">
                <a16:creationId xmlns:a16="http://schemas.microsoft.com/office/drawing/2014/main" id="{F93F7866-CD4D-C8DB-EF0F-DB291061D413}"/>
              </a:ext>
            </a:extLst>
          </p:cNvPr>
          <p:cNvSpPr>
            <a:spLocks noGrp="1"/>
          </p:cNvSpPr>
          <p:nvPr>
            <p:ph idx="1"/>
          </p:nvPr>
        </p:nvSpPr>
        <p:spPr/>
        <p:txBody>
          <a:bodyPr>
            <a:normAutofit lnSpcReduction="10000"/>
          </a:bodyPr>
          <a:lstStyle/>
          <a:p>
            <a:r>
              <a:rPr lang="es-ES" dirty="0"/>
              <a:t>Cámaras de Vigilancia.</a:t>
            </a:r>
          </a:p>
          <a:p>
            <a:r>
              <a:rPr lang="es-ES" dirty="0"/>
              <a:t>Aprobación del cierre del ejercicio económico 2022.</a:t>
            </a:r>
          </a:p>
          <a:p>
            <a:r>
              <a:rPr lang="es-ES" dirty="0"/>
              <a:t>Convenio laboral trabajadores de la Entidad.</a:t>
            </a:r>
          </a:p>
          <a:p>
            <a:r>
              <a:rPr lang="es-ES" dirty="0"/>
              <a:t>Criterios actuación “ cuotas impagadas” vecinos/as.</a:t>
            </a:r>
          </a:p>
          <a:p>
            <a:r>
              <a:rPr lang="es-ES" dirty="0"/>
              <a:t>Asuntos a tratar en la  reunión Presidentes Comunidades.</a:t>
            </a:r>
          </a:p>
          <a:p>
            <a:r>
              <a:rPr lang="es-ES" dirty="0"/>
              <a:t>Aprobación cambio de entidad bancaria.</a:t>
            </a:r>
          </a:p>
          <a:p>
            <a:r>
              <a:rPr lang="es-ES" dirty="0"/>
              <a:t>Cierre del Parque de Exploradores Fase II y III.</a:t>
            </a:r>
          </a:p>
          <a:p>
            <a:r>
              <a:rPr lang="es-ES" dirty="0"/>
              <a:t>Aprobación presupuesto: Goteras y baño trabajadores Central de Residuos.</a:t>
            </a:r>
          </a:p>
          <a:p>
            <a:r>
              <a:rPr lang="es-ES" dirty="0"/>
              <a:t>Firma Convenio de Colaboración con el Ayuntamiento de Cartagena.</a:t>
            </a:r>
          </a:p>
          <a:p>
            <a:endParaRPr lang="es-ES" dirty="0"/>
          </a:p>
          <a:p>
            <a:pPr marL="0" indent="0">
              <a:buNone/>
            </a:pPr>
            <a:endParaRPr lang="es-ES" dirty="0"/>
          </a:p>
        </p:txBody>
      </p:sp>
    </p:spTree>
    <p:extLst>
      <p:ext uri="{BB962C8B-B14F-4D97-AF65-F5344CB8AC3E}">
        <p14:creationId xmlns:p14="http://schemas.microsoft.com/office/powerpoint/2010/main" val="29332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9DD54-C076-2C39-8E28-A950A554034F}"/>
              </a:ext>
            </a:extLst>
          </p:cNvPr>
          <p:cNvSpPr>
            <a:spLocks noGrp="1"/>
          </p:cNvSpPr>
          <p:nvPr>
            <p:ph type="title"/>
          </p:nvPr>
        </p:nvSpPr>
        <p:spPr/>
        <p:txBody>
          <a:bodyPr/>
          <a:lstStyle/>
          <a:p>
            <a:pPr algn="ctr"/>
            <a:r>
              <a:rPr lang="es-ES" b="1" dirty="0"/>
              <a:t>   PUNTOS  TRATADOS  EN  LA  </a:t>
            </a:r>
            <a:br>
              <a:rPr lang="es-ES" b="1" dirty="0"/>
            </a:br>
            <a:r>
              <a:rPr lang="es-ES" b="1" dirty="0"/>
              <a:t>J. DE GOBIERNO</a:t>
            </a:r>
          </a:p>
        </p:txBody>
      </p:sp>
      <p:sp>
        <p:nvSpPr>
          <p:cNvPr id="3" name="Marcador de contenido 2">
            <a:extLst>
              <a:ext uri="{FF2B5EF4-FFF2-40B4-BE49-F238E27FC236}">
                <a16:creationId xmlns:a16="http://schemas.microsoft.com/office/drawing/2014/main" id="{65FC1F41-AB4B-EE91-4C4C-D7D475138FB9}"/>
              </a:ext>
            </a:extLst>
          </p:cNvPr>
          <p:cNvSpPr>
            <a:spLocks noGrp="1"/>
          </p:cNvSpPr>
          <p:nvPr>
            <p:ph idx="1"/>
          </p:nvPr>
        </p:nvSpPr>
        <p:spPr/>
        <p:txBody>
          <a:bodyPr>
            <a:normAutofit lnSpcReduction="10000"/>
          </a:bodyPr>
          <a:lstStyle/>
          <a:p>
            <a:r>
              <a:rPr lang="es-ES" dirty="0"/>
              <a:t>Asfaltado de calles y pasos sobreelevados y lomos de asno.</a:t>
            </a:r>
          </a:p>
          <a:p>
            <a:r>
              <a:rPr lang="es-ES" dirty="0"/>
              <a:t>Preparar Asamblea General Ordinaria.</a:t>
            </a:r>
          </a:p>
          <a:p>
            <a:r>
              <a:rPr lang="es-ES" dirty="0"/>
              <a:t>Reunión Ayuntamiento de Cartagena, puesta en marcha Convenio Colaboración.</a:t>
            </a:r>
          </a:p>
          <a:p>
            <a:r>
              <a:rPr lang="es-ES" dirty="0"/>
              <a:t>Reunión constitución Comisión Mixta.</a:t>
            </a:r>
          </a:p>
          <a:p>
            <a:r>
              <a:rPr lang="es-ES" dirty="0"/>
              <a:t>Preparación Presupuestos Entidad 2024.</a:t>
            </a:r>
          </a:p>
          <a:p>
            <a:r>
              <a:rPr lang="es-ES" dirty="0"/>
              <a:t>Temporalización de la renovación de la Junta de Gobierno.</a:t>
            </a:r>
          </a:p>
          <a:p>
            <a:r>
              <a:rPr lang="es-ES" dirty="0"/>
              <a:t>Estudio Pliego de condiciones Contrato de Seguridad.</a:t>
            </a:r>
          </a:p>
          <a:p>
            <a:r>
              <a:rPr lang="es-ES" dirty="0"/>
              <a:t>Análisis repercusión Fiestas de Septiembre del Polígono Residencial.</a:t>
            </a:r>
          </a:p>
          <a:p>
            <a:r>
              <a:rPr lang="es-ES" dirty="0"/>
              <a:t>Información morosidad Centro Comercial y Colegio Narval S.L.</a:t>
            </a:r>
          </a:p>
        </p:txBody>
      </p:sp>
    </p:spTree>
    <p:extLst>
      <p:ext uri="{BB962C8B-B14F-4D97-AF65-F5344CB8AC3E}">
        <p14:creationId xmlns:p14="http://schemas.microsoft.com/office/powerpoint/2010/main" val="21549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D663-4AB4-EB0C-555D-CFE7DF5B3553}"/>
              </a:ext>
            </a:extLst>
          </p:cNvPr>
          <p:cNvSpPr>
            <a:spLocks noGrp="1"/>
          </p:cNvSpPr>
          <p:nvPr>
            <p:ph type="title"/>
          </p:nvPr>
        </p:nvSpPr>
        <p:spPr/>
        <p:txBody>
          <a:bodyPr/>
          <a:lstStyle/>
          <a:p>
            <a:pPr algn="ctr"/>
            <a:r>
              <a:rPr lang="es-ES" b="1" dirty="0"/>
              <a:t>PUNTOS  TRATADOS  EN  LA  JUNTA DE GOBIERNO</a:t>
            </a:r>
          </a:p>
        </p:txBody>
      </p:sp>
      <p:sp>
        <p:nvSpPr>
          <p:cNvPr id="3" name="Marcador de contenido 2">
            <a:extLst>
              <a:ext uri="{FF2B5EF4-FFF2-40B4-BE49-F238E27FC236}">
                <a16:creationId xmlns:a16="http://schemas.microsoft.com/office/drawing/2014/main" id="{8A17C433-A9B3-7C59-ACC4-B6FA08E3AEE8}"/>
              </a:ext>
            </a:extLst>
          </p:cNvPr>
          <p:cNvSpPr>
            <a:spLocks noGrp="1"/>
          </p:cNvSpPr>
          <p:nvPr>
            <p:ph idx="1"/>
          </p:nvPr>
        </p:nvSpPr>
        <p:spPr/>
        <p:txBody>
          <a:bodyPr>
            <a:normAutofit fontScale="92500" lnSpcReduction="20000"/>
          </a:bodyPr>
          <a:lstStyle/>
          <a:p>
            <a:pPr algn="just"/>
            <a:r>
              <a:rPr lang="es-ES" dirty="0"/>
              <a:t>Situación plantilla de trabajadores.</a:t>
            </a:r>
          </a:p>
          <a:p>
            <a:pPr algn="just"/>
            <a:r>
              <a:rPr lang="es-ES" dirty="0"/>
              <a:t>Barreras arquitectónicas en el cierre del parque.</a:t>
            </a:r>
          </a:p>
          <a:p>
            <a:pPr algn="just"/>
            <a:r>
              <a:rPr lang="es-ES" dirty="0"/>
              <a:t>Zona picnic junto juegos infantiles parque.</a:t>
            </a:r>
          </a:p>
          <a:p>
            <a:pPr algn="just"/>
            <a:r>
              <a:rPr lang="es-ES" dirty="0"/>
              <a:t>Propuesta presupuesto de gastos E.C. año 2024.</a:t>
            </a:r>
          </a:p>
          <a:p>
            <a:pPr algn="just"/>
            <a:r>
              <a:rPr lang="es-ES" dirty="0"/>
              <a:t>Propuesta calendario anual de reuniones Comisión Mixta.</a:t>
            </a:r>
          </a:p>
          <a:p>
            <a:pPr algn="just"/>
            <a:r>
              <a:rPr lang="es-ES" dirty="0"/>
              <a:t>Revisión de las candidaturas presentadas para la renovación de la Junta de Gobierno.</a:t>
            </a:r>
          </a:p>
          <a:p>
            <a:pPr algn="just"/>
            <a:r>
              <a:rPr lang="es-ES" dirty="0"/>
              <a:t>Aprobación gastos diversos: Procesionaria, Garrapatas, Cartelería, Cámaras de vigilancia, Poda en altura…</a:t>
            </a:r>
          </a:p>
          <a:p>
            <a:pPr algn="just"/>
            <a:r>
              <a:rPr lang="es-ES" dirty="0"/>
              <a:t>Aprobación realización diversos escritos: Limpieza, Poda en altura, Reparaciones varias, Barreras arquitectónicas, aparcamientos para personas de movilidad reducida, Helipuerto y fincas colindantes …</a:t>
            </a:r>
          </a:p>
          <a:p>
            <a:endParaRPr lang="es-ES" dirty="0"/>
          </a:p>
        </p:txBody>
      </p:sp>
    </p:spTree>
    <p:extLst>
      <p:ext uri="{BB962C8B-B14F-4D97-AF65-F5344CB8AC3E}">
        <p14:creationId xmlns:p14="http://schemas.microsoft.com/office/powerpoint/2010/main" val="171867046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1017</TotalTime>
  <Words>1970</Words>
  <Application>Microsoft Office PowerPoint</Application>
  <PresentationFormat>Panorámica</PresentationFormat>
  <Paragraphs>159</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Arial</vt:lpstr>
      <vt:lpstr>Century Gothic</vt:lpstr>
      <vt:lpstr>Wingdings 3</vt:lpstr>
      <vt:lpstr>Espiral</vt:lpstr>
      <vt:lpstr>MEMORIA DE LA  JUNTA  DE GOBIERNO 2023</vt:lpstr>
      <vt:lpstr>CARTA JUNTA DE GOBIERNO</vt:lpstr>
      <vt:lpstr>ESTRUCTURA  DE  LA   ENTIDAD</vt:lpstr>
      <vt:lpstr>JUNTA  DE  GOBIERNO</vt:lpstr>
      <vt:lpstr>OBJETIVOS   PLANTEADOS</vt:lpstr>
      <vt:lpstr>PUNTOS  TRATADOS  EN  LA    J. DE GOBIERNO</vt:lpstr>
      <vt:lpstr>PUNTOS  TRATADOS  EN  LA   J. DE  GOBIERNO</vt:lpstr>
      <vt:lpstr>   PUNTOS  TRATADOS  EN  LA   J. DE GOBIERNO</vt:lpstr>
      <vt:lpstr>PUNTOS  TRATADOS  EN  LA  JUNTA DE GOBIERNO</vt:lpstr>
      <vt:lpstr>PUNTOS  TRATADOS  EN  LA  JUNTA DE GOBIERNO</vt:lpstr>
      <vt:lpstr>SERVICIO  DE  ADMINISTRACION</vt:lpstr>
      <vt:lpstr>SERVICIO  DE  LIMPIEZA  Y  MANTENIMIENTO</vt:lpstr>
      <vt:lpstr>          SERVICIO DE LIMPIEZA               Y MANTENIMIENTO</vt:lpstr>
      <vt:lpstr>      SERVICIO DE LIMPIEZA          Y MANTENIMIENTO</vt:lpstr>
      <vt:lpstr>SERVICIO DE LIMPIEZA  Y MANTENIMIENTO</vt:lpstr>
      <vt:lpstr>SERVICIO DE JARDINERÍA</vt:lpstr>
      <vt:lpstr>SERVICIO DE JARDINERÍA</vt:lpstr>
      <vt:lpstr>SERVICIO DE JARDINERÍA</vt:lpstr>
      <vt:lpstr>          SERVICIO DE JARDINERÍA</vt:lpstr>
      <vt:lpstr>    SERVICIO DE JARDINERÍA</vt:lpstr>
      <vt:lpstr>SERVICIO DE JARDINERÍA</vt:lpstr>
      <vt:lpstr>SERVICIO DE VIGILANCIA</vt:lpstr>
      <vt:lpstr>SERVICIO DE VIGILANCIA</vt:lpstr>
      <vt:lpstr>INCIDENCIAS SERVICIO DE VIGILANCIA 2023</vt:lpstr>
      <vt:lpstr>SERVICIO DE PLANTA DE RESIDUOS SÓLIDOS</vt:lpstr>
      <vt:lpstr> SERVICIO DE PLANTA DE RESIDUOS SÓLIDOS</vt:lpstr>
      <vt:lpstr>SERVICIO DE PLANTA DE RESIDUOS</vt:lpstr>
      <vt:lpstr>SERVICIO DE PLANTA DE RESIDUOS</vt:lpstr>
      <vt:lpstr>           SERVICIOS ENTIDAD</vt:lpstr>
      <vt:lpstr>GESTIONES  REALIZADAS</vt:lpstr>
      <vt:lpstr>GESTIONES  REALIZADAS</vt:lpstr>
      <vt:lpstr>     GESTIONES  REALIZADAS</vt:lpstr>
      <vt:lpstr>     GESTIONES  REALIZADAS</vt:lpstr>
      <vt:lpstr>   GESTIONES  REALIZADAS</vt:lpstr>
      <vt:lpstr>GESTIONES REALIZADAS</vt:lpstr>
      <vt:lpstr>GESTIONES REALIZADAS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JUNTA  DE GOBIERNO  2023</dc:title>
  <dc:creator>molinanuevo@gmail.com</dc:creator>
  <cp:lastModifiedBy>ENTIDAD</cp:lastModifiedBy>
  <cp:revision>26</cp:revision>
  <dcterms:created xsi:type="dcterms:W3CDTF">2023-11-21T17:38:34Z</dcterms:created>
  <dcterms:modified xsi:type="dcterms:W3CDTF">2023-12-14T11:28:20Z</dcterms:modified>
</cp:coreProperties>
</file>